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9"/>
  </p:notesMasterIdLst>
  <p:sldIdLst>
    <p:sldId id="256" r:id="rId2"/>
    <p:sldId id="285" r:id="rId3"/>
    <p:sldId id="290" r:id="rId4"/>
    <p:sldId id="291" r:id="rId5"/>
    <p:sldId id="292" r:id="rId6"/>
    <p:sldId id="282" r:id="rId7"/>
    <p:sldId id="293" r:id="rId8"/>
    <p:sldId id="289" r:id="rId9"/>
    <p:sldId id="294" r:id="rId10"/>
    <p:sldId id="284" r:id="rId11"/>
    <p:sldId id="286" r:id="rId12"/>
    <p:sldId id="261" r:id="rId13"/>
    <p:sldId id="287" r:id="rId14"/>
    <p:sldId id="263" r:id="rId15"/>
    <p:sldId id="288" r:id="rId16"/>
    <p:sldId id="264" r:id="rId17"/>
    <p:sldId id="265"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89520" autoAdjust="0"/>
  </p:normalViewPr>
  <p:slideViewPr>
    <p:cSldViewPr>
      <p:cViewPr varScale="1">
        <p:scale>
          <a:sx n="66" d="100"/>
          <a:sy n="66" d="100"/>
        </p:scale>
        <p:origin x="-14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C96F22C-C407-4B23-817D-4B949B05F7DE}" type="datetimeFigureOut">
              <a:rPr lang="ar-SA" smtClean="0"/>
              <a:t>08/02/1440</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4B6EFE9-D202-4498-BBBA-FA998DF1E3C8}" type="slidenum">
              <a:rPr lang="ar-SA" smtClean="0"/>
              <a:t>‹#›</a:t>
            </a:fld>
            <a:endParaRPr lang="ar-SA"/>
          </a:p>
        </p:txBody>
      </p:sp>
    </p:spTree>
    <p:extLst>
      <p:ext uri="{BB962C8B-B14F-4D97-AF65-F5344CB8AC3E}">
        <p14:creationId xmlns:p14="http://schemas.microsoft.com/office/powerpoint/2010/main" val="49247830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54B6EFE9-D202-4498-BBBA-FA998DF1E3C8}" type="slidenum">
              <a:rPr lang="ar-SA" smtClean="0"/>
              <a:t>12</a:t>
            </a:fld>
            <a:endParaRPr lang="ar-SA"/>
          </a:p>
        </p:txBody>
      </p:sp>
    </p:spTree>
    <p:extLst>
      <p:ext uri="{BB962C8B-B14F-4D97-AF65-F5344CB8AC3E}">
        <p14:creationId xmlns:p14="http://schemas.microsoft.com/office/powerpoint/2010/main" val="3609772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4960D611-E3D0-46A7-A75B-2F66D0029496}" type="datetimeFigureOut">
              <a:rPr lang="ar-SA" smtClean="0"/>
              <a:t>08/02/1440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3521198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4960D611-E3D0-46A7-A75B-2F66D0029496}" type="datetimeFigureOut">
              <a:rPr lang="ar-SA" smtClean="0"/>
              <a:t>08/02/1440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4190573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4960D611-E3D0-46A7-A75B-2F66D0029496}" type="datetimeFigureOut">
              <a:rPr lang="ar-SA" smtClean="0"/>
              <a:t>08/02/1440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31310209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endParaRPr lang="en-US" noProof="0" smtClean="0"/>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651C609-485E-4BA8-99C9-F612908DAFD8}" type="slidenum">
              <a:rPr lang="ar-SA"/>
              <a:pPr>
                <a:defRPr/>
              </a:pPr>
              <a:t>‹#›</a:t>
            </a:fld>
            <a:endParaRPr lang="en-US"/>
          </a:p>
        </p:txBody>
      </p:sp>
    </p:spTree>
    <p:extLst>
      <p:ext uri="{BB962C8B-B14F-4D97-AF65-F5344CB8AC3E}">
        <p14:creationId xmlns:p14="http://schemas.microsoft.com/office/powerpoint/2010/main" val="400283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4960D611-E3D0-46A7-A75B-2F66D0029496}" type="datetimeFigureOut">
              <a:rPr lang="ar-SA" smtClean="0"/>
              <a:t>08/02/1440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420338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60D611-E3D0-46A7-A75B-2F66D0029496}" type="datetimeFigureOut">
              <a:rPr lang="ar-SA" smtClean="0"/>
              <a:t>08/02/1440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2157989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4960D611-E3D0-46A7-A75B-2F66D0029496}" type="datetimeFigureOut">
              <a:rPr lang="ar-SA" smtClean="0"/>
              <a:t>08/02/1440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2585108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4960D611-E3D0-46A7-A75B-2F66D0029496}" type="datetimeFigureOut">
              <a:rPr lang="ar-SA" smtClean="0"/>
              <a:t>08/02/1440</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2472989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4960D611-E3D0-46A7-A75B-2F66D0029496}" type="datetimeFigureOut">
              <a:rPr lang="ar-SA" smtClean="0"/>
              <a:t>08/02/1440</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354474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60D611-E3D0-46A7-A75B-2F66D0029496}" type="datetimeFigureOut">
              <a:rPr lang="ar-SA" smtClean="0"/>
              <a:t>08/02/1440</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238738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60D611-E3D0-46A7-A75B-2F66D0029496}" type="datetimeFigureOut">
              <a:rPr lang="ar-SA" smtClean="0"/>
              <a:t>08/02/1440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434537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60D611-E3D0-46A7-A75B-2F66D0029496}" type="datetimeFigureOut">
              <a:rPr lang="ar-SA" smtClean="0"/>
              <a:t>08/02/1440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E59AA4C-EE45-4781-9EE1-94C7805A138F}" type="slidenum">
              <a:rPr lang="ar-SA" smtClean="0"/>
              <a:t>‹#›</a:t>
            </a:fld>
            <a:endParaRPr lang="ar-SA"/>
          </a:p>
        </p:txBody>
      </p:sp>
    </p:spTree>
    <p:extLst>
      <p:ext uri="{BB962C8B-B14F-4D97-AF65-F5344CB8AC3E}">
        <p14:creationId xmlns:p14="http://schemas.microsoft.com/office/powerpoint/2010/main" val="1125162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960D611-E3D0-46A7-A75B-2F66D0029496}" type="datetimeFigureOut">
              <a:rPr lang="ar-SA" smtClean="0"/>
              <a:t>08/02/1440</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E59AA4C-EE45-4781-9EE1-94C7805A138F}" type="slidenum">
              <a:rPr lang="ar-SA" smtClean="0"/>
              <a:t>‹#›</a:t>
            </a:fld>
            <a:endParaRPr lang="ar-SA"/>
          </a:p>
        </p:txBody>
      </p:sp>
    </p:spTree>
    <p:extLst>
      <p:ext uri="{BB962C8B-B14F-4D97-AF65-F5344CB8AC3E}">
        <p14:creationId xmlns:p14="http://schemas.microsoft.com/office/powerpoint/2010/main" val="675636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file:///C:\wiki\Lase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476672"/>
            <a:ext cx="7846640" cy="2016223"/>
          </a:xfrm>
        </p:spPr>
        <p:txBody>
          <a:bodyPr>
            <a:normAutofit fontScale="90000"/>
          </a:bodyPr>
          <a:lstStyle/>
          <a:p>
            <a:r>
              <a:rPr lang="en-US" sz="4000" b="1" dirty="0" smtClean="0"/>
              <a:t/>
            </a:r>
            <a:br>
              <a:rPr lang="en-US" sz="4000" b="1" dirty="0" smtClean="0"/>
            </a:br>
            <a:r>
              <a:rPr lang="en-US" sz="4000" b="1" dirty="0"/>
              <a:t/>
            </a:r>
            <a:br>
              <a:rPr lang="en-US" sz="4000" b="1" dirty="0"/>
            </a:br>
            <a:r>
              <a:rPr lang="en-US" b="1" u="sng" dirty="0">
                <a:latin typeface="Algerian" pitchFamily="82" charset="0"/>
              </a:rPr>
              <a:t>Nanostructured Materials</a:t>
            </a:r>
            <a:r>
              <a:rPr lang="en-US" b="1" dirty="0" smtClean="0">
                <a:solidFill>
                  <a:srgbClr val="C00000"/>
                </a:solidFill>
                <a:latin typeface="Algerian" pitchFamily="82" charset="0"/>
              </a:rPr>
              <a:t/>
            </a:r>
            <a:br>
              <a:rPr lang="en-US" b="1" dirty="0" smtClean="0">
                <a:solidFill>
                  <a:srgbClr val="C00000"/>
                </a:solidFill>
                <a:latin typeface="Algerian" pitchFamily="82" charset="0"/>
              </a:rPr>
            </a:br>
            <a:r>
              <a:rPr lang="en-US" b="1" dirty="0">
                <a:solidFill>
                  <a:srgbClr val="C00000"/>
                </a:solidFill>
                <a:latin typeface="Algerian" pitchFamily="82" charset="0"/>
              </a:rPr>
              <a:t/>
            </a:r>
            <a:br>
              <a:rPr lang="en-US" b="1" dirty="0">
                <a:solidFill>
                  <a:srgbClr val="C00000"/>
                </a:solidFill>
                <a:latin typeface="Algerian" pitchFamily="82" charset="0"/>
              </a:rPr>
            </a:br>
            <a:r>
              <a:rPr lang="en-US" sz="4000" b="1" smtClean="0"/>
              <a:t>                          </a:t>
            </a:r>
            <a:r>
              <a:rPr lang="en-US" sz="3600" b="1" smtClean="0"/>
              <a:t>lecture-3</a:t>
            </a:r>
            <a:r>
              <a:rPr lang="en-US" sz="4000" b="1" smtClean="0"/>
              <a:t>                                </a:t>
            </a:r>
            <a:r>
              <a:rPr lang="en-US" sz="4000" b="1" dirty="0" smtClean="0"/>
              <a:t/>
            </a:r>
            <a:br>
              <a:rPr lang="en-US" sz="4000" b="1" dirty="0" smtClean="0"/>
            </a:br>
            <a:r>
              <a:rPr lang="en-US" dirty="0"/>
              <a:t/>
            </a:r>
            <a:br>
              <a:rPr lang="en-US" dirty="0"/>
            </a:br>
            <a:endParaRPr lang="ar-SA" dirty="0"/>
          </a:p>
        </p:txBody>
      </p:sp>
      <p:sp>
        <p:nvSpPr>
          <p:cNvPr id="3" name="Subtitle 2"/>
          <p:cNvSpPr>
            <a:spLocks noGrp="1"/>
          </p:cNvSpPr>
          <p:nvPr>
            <p:ph type="subTitle" idx="1"/>
          </p:nvPr>
        </p:nvSpPr>
        <p:spPr>
          <a:xfrm>
            <a:off x="683568" y="2780928"/>
            <a:ext cx="7848872" cy="3096344"/>
          </a:xfrm>
        </p:spPr>
        <p:txBody>
          <a:bodyPr>
            <a:normAutofit fontScale="25000" lnSpcReduction="20000"/>
          </a:bodyPr>
          <a:lstStyle/>
          <a:p>
            <a:pPr eaLnBrk="0" fontAlgn="base" hangingPunct="0"/>
            <a:r>
              <a:rPr lang="en-US" sz="17600" b="1" dirty="0">
                <a:solidFill>
                  <a:srgbClr val="C00000"/>
                </a:solidFill>
                <a:cs typeface="+mj-cs"/>
              </a:rPr>
              <a:t>Introduction to Synthesis approaches of </a:t>
            </a:r>
            <a:r>
              <a:rPr lang="en-US" sz="17600" b="1" dirty="0" err="1">
                <a:solidFill>
                  <a:srgbClr val="C00000"/>
                </a:solidFill>
                <a:cs typeface="+mj-cs"/>
              </a:rPr>
              <a:t>Nanomaterial</a:t>
            </a:r>
            <a:r>
              <a:rPr lang="en-US" sz="17600" b="1" dirty="0" err="1">
                <a:solidFill>
                  <a:srgbClr val="C00000"/>
                </a:solidFill>
                <a:effectLst>
                  <a:outerShdw blurRad="38100" dist="38100" dir="2700000" algn="tl">
                    <a:srgbClr val="C0C0C0"/>
                  </a:outerShdw>
                </a:effectLst>
                <a:cs typeface="+mj-cs"/>
              </a:rPr>
              <a:t>s</a:t>
            </a:r>
            <a:endParaRPr lang="en-US" sz="17600" b="1" dirty="0">
              <a:solidFill>
                <a:srgbClr val="C00000"/>
              </a:solidFill>
              <a:cs typeface="+mj-cs"/>
            </a:endParaRPr>
          </a:p>
          <a:p>
            <a:pPr eaLnBrk="0" fontAlgn="base" hangingPunct="0"/>
            <a:r>
              <a:rPr lang="en-US" sz="17600" b="1" dirty="0">
                <a:effectLst>
                  <a:outerShdw blurRad="38100" dist="38100" dir="2700000" algn="tl">
                    <a:srgbClr val="C0C0C0"/>
                  </a:outerShdw>
                </a:effectLst>
                <a:cs typeface="+mj-cs"/>
              </a:rPr>
              <a:t> </a:t>
            </a:r>
            <a:endParaRPr lang="en-US" sz="17600" dirty="0">
              <a:cs typeface="+mj-cs"/>
            </a:endParaRPr>
          </a:p>
          <a:p>
            <a:pPr eaLnBrk="0" fontAlgn="base" hangingPunct="0"/>
            <a:r>
              <a:rPr lang="en-US" sz="17600" b="1" dirty="0" smtClean="0">
                <a:solidFill>
                  <a:srgbClr val="00B050"/>
                </a:solidFill>
                <a:effectLst>
                  <a:outerShdw blurRad="38100" dist="38100" dir="2700000" algn="tl">
                    <a:srgbClr val="C0C0C0"/>
                  </a:outerShdw>
                </a:effectLst>
              </a:rPr>
              <a:t> </a:t>
            </a:r>
            <a:r>
              <a:rPr lang="en-US" sz="17600" b="1" dirty="0">
                <a:effectLst>
                  <a:outerShdw blurRad="38100" dist="38100" dir="2700000" algn="tl">
                    <a:srgbClr val="C0C0C0"/>
                  </a:outerShdw>
                </a:effectLst>
              </a:rPr>
              <a:t> </a:t>
            </a:r>
            <a:endParaRPr lang="ar-SA" sz="17600" b="1" dirty="0" smtClean="0">
              <a:effectLst>
                <a:outerShdw blurRad="38100" dist="38100" dir="2700000" algn="tl">
                  <a:srgbClr val="C0C0C0"/>
                </a:outerShdw>
              </a:effectLst>
            </a:endParaRPr>
          </a:p>
          <a:p>
            <a:pPr eaLnBrk="0" fontAlgn="base" hangingPunct="0"/>
            <a:endParaRPr lang="ar-SA" b="1" dirty="0">
              <a:effectLst>
                <a:outerShdw blurRad="38100" dist="38100" dir="2700000" algn="tl">
                  <a:srgbClr val="C0C0C0"/>
                </a:outerShdw>
              </a:effectLst>
            </a:endParaRPr>
          </a:p>
          <a:p>
            <a:pPr eaLnBrk="0" fontAlgn="base" hangingPunct="0"/>
            <a:endParaRPr lang="en-US" dirty="0"/>
          </a:p>
          <a:p>
            <a:pPr eaLnBrk="0" fontAlgn="base" hangingPunct="0"/>
            <a:r>
              <a:rPr lang="en-US" b="1" dirty="0">
                <a:effectLst>
                  <a:outerShdw blurRad="38100" dist="38100" dir="2700000" algn="tl">
                    <a:srgbClr val="C0C0C0"/>
                  </a:outerShdw>
                </a:effectLst>
              </a:rPr>
              <a:t> </a:t>
            </a:r>
            <a:endParaRPr lang="en-US" dirty="0"/>
          </a:p>
          <a:p>
            <a:pPr eaLnBrk="0" fontAlgn="base" hangingPunct="0"/>
            <a:r>
              <a:rPr lang="en-US" b="1" dirty="0">
                <a:effectLst>
                  <a:outerShdw blurRad="38100" dist="38100" dir="2700000" algn="tl">
                    <a:srgbClr val="C0C0C0"/>
                  </a:outerShdw>
                </a:effectLst>
              </a:rPr>
              <a:t> </a:t>
            </a:r>
            <a:endParaRPr lang="en-US" dirty="0"/>
          </a:p>
          <a:p>
            <a:pPr eaLnBrk="0" fontAlgn="base" hangingPunct="0"/>
            <a:r>
              <a:rPr lang="en-US" b="1" u="sng" dirty="0">
                <a:effectLst>
                  <a:outerShdw blurRad="38100" dist="38100" dir="2700000" algn="tl">
                    <a:srgbClr val="C0C0C0"/>
                  </a:outerShdw>
                </a:effectLst>
              </a:rPr>
              <a:t> </a:t>
            </a:r>
            <a:endParaRPr lang="en-US" sz="12800" dirty="0"/>
          </a:p>
          <a:p>
            <a:r>
              <a:rPr lang="en-US" sz="12800" b="1" i="1" dirty="0" smtClean="0">
                <a:solidFill>
                  <a:srgbClr val="C00000"/>
                </a:solidFill>
              </a:rPr>
              <a:t>Dr. </a:t>
            </a:r>
            <a:r>
              <a:rPr lang="en-US" sz="12800" b="1" i="1" dirty="0" err="1" smtClean="0">
                <a:solidFill>
                  <a:srgbClr val="C00000"/>
                </a:solidFill>
              </a:rPr>
              <a:t>Suha</a:t>
            </a:r>
            <a:r>
              <a:rPr lang="en-US" sz="12800" b="1" i="1" dirty="0" smtClean="0">
                <a:solidFill>
                  <a:srgbClr val="C00000"/>
                </a:solidFill>
              </a:rPr>
              <a:t> I. Al- </a:t>
            </a:r>
            <a:r>
              <a:rPr lang="en-US" sz="12800" b="1" i="1" dirty="0" err="1" smtClean="0">
                <a:solidFill>
                  <a:srgbClr val="C00000"/>
                </a:solidFill>
              </a:rPr>
              <a:t>Nassar</a:t>
            </a:r>
            <a:endParaRPr lang="ar-SA" sz="12800" i="1" dirty="0">
              <a:solidFill>
                <a:srgbClr val="C00000"/>
              </a:solidFill>
            </a:endParaRPr>
          </a:p>
        </p:txBody>
      </p:sp>
    </p:spTree>
    <p:extLst>
      <p:ext uri="{BB962C8B-B14F-4D97-AF65-F5344CB8AC3E}">
        <p14:creationId xmlns:p14="http://schemas.microsoft.com/office/powerpoint/2010/main" val="3245821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273" y="28419"/>
            <a:ext cx="8568952" cy="1938992"/>
          </a:xfrm>
          <a:prstGeom prst="rect">
            <a:avLst/>
          </a:prstGeom>
        </p:spPr>
        <p:txBody>
          <a:bodyPr wrap="square">
            <a:spAutoFit/>
          </a:bodyPr>
          <a:lstStyle/>
          <a:p>
            <a:pPr algn="just" rtl="0">
              <a:lnSpc>
                <a:spcPct val="150000"/>
              </a:lnSpc>
            </a:pPr>
            <a:r>
              <a:rPr lang="en-US" sz="2000" dirty="0" smtClean="0">
                <a:cs typeface="+mj-cs"/>
              </a:rPr>
              <a:t>Therefore </a:t>
            </a:r>
            <a:r>
              <a:rPr lang="en-US" sz="2000" dirty="0">
                <a:cs typeface="+mj-cs"/>
              </a:rPr>
              <a:t>there are three basic processes of the plasma plume from laser ablation of solids. These processes are generation, transformation, and condensation, which play important roles in materials preparation. Figure 2, shows a</a:t>
            </a:r>
            <a:r>
              <a:rPr lang="en-US" sz="2000" b="1" i="1" dirty="0">
                <a:cs typeface="+mj-cs"/>
              </a:rPr>
              <a:t> </a:t>
            </a:r>
            <a:r>
              <a:rPr lang="en-US" sz="2000" dirty="0">
                <a:cs typeface="+mj-cs"/>
              </a:rPr>
              <a:t>schematic diagram of the physical mechanism of formation NPs</a:t>
            </a:r>
            <a:r>
              <a:rPr lang="en-US" sz="2000" b="1" dirty="0">
                <a:cs typeface="+mj-cs"/>
              </a:rPr>
              <a:t> </a:t>
            </a:r>
            <a:r>
              <a:rPr lang="en-US" sz="2000" dirty="0"/>
              <a:t>.</a:t>
            </a:r>
            <a:endParaRPr lang="ar-SA" sz="2000" dirty="0"/>
          </a:p>
        </p:txBody>
      </p:sp>
      <p:grpSp>
        <p:nvGrpSpPr>
          <p:cNvPr id="4" name="Group 3"/>
          <p:cNvGrpSpPr>
            <a:grpSpLocks/>
          </p:cNvGrpSpPr>
          <p:nvPr/>
        </p:nvGrpSpPr>
        <p:grpSpPr bwMode="auto">
          <a:xfrm>
            <a:off x="513555" y="2518093"/>
            <a:ext cx="8314670" cy="4024518"/>
            <a:chOff x="1842" y="6455"/>
            <a:chExt cx="8787" cy="5079"/>
          </a:xfrm>
        </p:grpSpPr>
        <p:grpSp>
          <p:nvGrpSpPr>
            <p:cNvPr id="5" name="Group 4"/>
            <p:cNvGrpSpPr>
              <a:grpSpLocks/>
            </p:cNvGrpSpPr>
            <p:nvPr/>
          </p:nvGrpSpPr>
          <p:grpSpPr bwMode="auto">
            <a:xfrm>
              <a:off x="1842" y="6455"/>
              <a:ext cx="8787" cy="5079"/>
              <a:chOff x="1842" y="6297"/>
              <a:chExt cx="8787" cy="5079"/>
            </a:xfrm>
          </p:grpSpPr>
          <p:pic>
            <p:nvPicPr>
              <p:cNvPr id="9"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8" y="6297"/>
                <a:ext cx="8761" cy="4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5"/>
              <p:cNvSpPr txBox="1">
                <a:spLocks noChangeArrowheads="1"/>
              </p:cNvSpPr>
              <p:nvPr/>
            </p:nvSpPr>
            <p:spPr bwMode="auto">
              <a:xfrm>
                <a:off x="1842" y="10537"/>
                <a:ext cx="8701" cy="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en-US" sz="1100" b="1" i="1">
                    <a:effectLst/>
                    <a:latin typeface="Calibri"/>
                    <a:ea typeface="Calibri"/>
                    <a:cs typeface="Arial"/>
                  </a:rPr>
                  <a:t>Figure 1.2:  A schematic diagram of the physical mechanism of formation NPs,</a:t>
                </a:r>
                <a:endParaRPr lang="en-US" sz="1100">
                  <a:effectLst/>
                  <a:latin typeface="Calibri"/>
                  <a:ea typeface="Calibri"/>
                  <a:cs typeface="Arial"/>
                </a:endParaRPr>
              </a:p>
              <a:p>
                <a:pPr algn="ctr" rtl="0">
                  <a:lnSpc>
                    <a:spcPct val="115000"/>
                  </a:lnSpc>
                  <a:spcAft>
                    <a:spcPts val="1000"/>
                  </a:spcAft>
                </a:pPr>
                <a:r>
                  <a:rPr lang="en-US" sz="1100" b="1" i="1">
                    <a:effectLst/>
                    <a:latin typeface="Calibri"/>
                    <a:ea typeface="Calibri"/>
                    <a:cs typeface="Arial"/>
                  </a:rPr>
                  <a:t>a- Generation process, b- Transformation process and c - Condensation process</a:t>
                </a:r>
                <a:r>
                  <a:rPr lang="en-US" sz="1100" b="1" i="1">
                    <a:solidFill>
                      <a:srgbClr val="C00000"/>
                    </a:solidFill>
                    <a:effectLst/>
                    <a:latin typeface="Calibri"/>
                    <a:ea typeface="Calibri"/>
                    <a:cs typeface="Arial"/>
                  </a:rPr>
                  <a:t> </a:t>
                </a:r>
                <a:endParaRPr lang="en-US" sz="1100">
                  <a:effectLst/>
                  <a:latin typeface="Calibri"/>
                  <a:ea typeface="Calibri"/>
                  <a:cs typeface="Arial"/>
                </a:endParaRPr>
              </a:p>
            </p:txBody>
          </p:sp>
        </p:grpSp>
        <p:sp>
          <p:nvSpPr>
            <p:cNvPr id="6" name="Text Box 6"/>
            <p:cNvSpPr txBox="1">
              <a:spLocks noChangeArrowheads="1"/>
            </p:cNvSpPr>
            <p:nvPr/>
          </p:nvSpPr>
          <p:spPr bwMode="auto">
            <a:xfrm>
              <a:off x="2379" y="10131"/>
              <a:ext cx="855" cy="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en-US" sz="1400" b="1">
                  <a:effectLst/>
                  <a:latin typeface="Calibri"/>
                  <a:ea typeface="Calibri"/>
                  <a:cs typeface="Arial"/>
                </a:rPr>
                <a:t>(a)</a:t>
              </a:r>
              <a:endParaRPr lang="en-US" sz="1100">
                <a:effectLst/>
                <a:latin typeface="Calibri"/>
                <a:ea typeface="Calibri"/>
                <a:cs typeface="Arial"/>
              </a:endParaRPr>
            </a:p>
          </p:txBody>
        </p:sp>
        <p:sp>
          <p:nvSpPr>
            <p:cNvPr id="7" name="Text Box 7"/>
            <p:cNvSpPr txBox="1">
              <a:spLocks noChangeArrowheads="1"/>
            </p:cNvSpPr>
            <p:nvPr/>
          </p:nvSpPr>
          <p:spPr bwMode="auto">
            <a:xfrm>
              <a:off x="5039" y="10131"/>
              <a:ext cx="855" cy="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en-US" sz="1400" b="1">
                  <a:effectLst/>
                  <a:latin typeface="Calibri"/>
                  <a:ea typeface="Calibri"/>
                  <a:cs typeface="Arial"/>
                </a:rPr>
                <a:t>(b)</a:t>
              </a:r>
              <a:endParaRPr lang="en-US" sz="1100">
                <a:effectLst/>
                <a:latin typeface="Calibri"/>
                <a:ea typeface="Calibri"/>
                <a:cs typeface="Arial"/>
              </a:endParaRPr>
            </a:p>
          </p:txBody>
        </p:sp>
        <p:sp>
          <p:nvSpPr>
            <p:cNvPr id="8" name="Text Box 8"/>
            <p:cNvSpPr txBox="1">
              <a:spLocks noChangeArrowheads="1"/>
            </p:cNvSpPr>
            <p:nvPr/>
          </p:nvSpPr>
          <p:spPr bwMode="auto">
            <a:xfrm>
              <a:off x="8104" y="10131"/>
              <a:ext cx="855" cy="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en-US" sz="1400" b="1">
                  <a:effectLst/>
                  <a:latin typeface="Calibri"/>
                  <a:ea typeface="Calibri"/>
                  <a:cs typeface="Arial"/>
                </a:rPr>
                <a:t>(c)</a:t>
              </a:r>
              <a:endParaRPr lang="en-US" sz="1100">
                <a:effectLst/>
                <a:latin typeface="Calibri"/>
                <a:ea typeface="Calibri"/>
                <a:cs typeface="Arial"/>
              </a:endParaRPr>
            </a:p>
          </p:txBody>
        </p:sp>
      </p:grpSp>
    </p:spTree>
    <p:extLst>
      <p:ext uri="{BB962C8B-B14F-4D97-AF65-F5344CB8AC3E}">
        <p14:creationId xmlns:p14="http://schemas.microsoft.com/office/powerpoint/2010/main" val="38797933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332656"/>
            <a:ext cx="8784976" cy="2402610"/>
          </a:xfrm>
        </p:spPr>
        <p:txBody>
          <a:bodyPr>
            <a:normAutofit/>
          </a:bodyPr>
          <a:lstStyle/>
          <a:p>
            <a:pPr marL="36000" algn="just" rtl="0">
              <a:lnSpc>
                <a:spcPct val="150000"/>
              </a:lnSpc>
            </a:pPr>
            <a:r>
              <a:rPr lang="en-US" sz="2000" dirty="0" smtClean="0">
                <a:cs typeface="+mj-cs"/>
              </a:rPr>
              <a:t>The below figure shows </a:t>
            </a:r>
            <a:r>
              <a:rPr lang="en-US" sz="2000" dirty="0">
                <a:cs typeface="+mj-cs"/>
              </a:rPr>
              <a:t>the general schematic diagram of a typical experimental setup for PLAL. The setup basically only needs pulsed laser beam delivery optics and a container to hold the target and liquid. The container as well as the target is usually rotating by using magnetic stirrer or rotating stag</a:t>
            </a:r>
            <a:r>
              <a:rPr lang="en-US" sz="2000" dirty="0"/>
              <a:t>e</a:t>
            </a:r>
            <a:r>
              <a:rPr lang="en-US" dirty="0"/>
              <a:t> </a:t>
            </a:r>
            <a:endParaRPr lang="en-US" dirty="0" smtClean="0"/>
          </a:p>
          <a:p>
            <a:pPr marL="36000" algn="just" rtl="0">
              <a:lnSpc>
                <a:spcPct val="150000"/>
              </a:lnSpc>
            </a:pPr>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115616" y="3212976"/>
            <a:ext cx="7056784" cy="3312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54949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2028" y="260648"/>
            <a:ext cx="3869136" cy="523220"/>
          </a:xfrm>
          <a:prstGeom prst="rect">
            <a:avLst/>
          </a:prstGeom>
        </p:spPr>
        <p:txBody>
          <a:bodyPr wrap="none">
            <a:spAutoFit/>
          </a:bodyPr>
          <a:lstStyle/>
          <a:p>
            <a:pPr rtl="0"/>
            <a:r>
              <a:rPr lang="en-US" sz="2800" b="1" i="1" u="sng" dirty="0" smtClean="0"/>
              <a:t>2- Arc </a:t>
            </a:r>
            <a:r>
              <a:rPr lang="en-US" sz="2800" b="1" i="1" u="sng" dirty="0"/>
              <a:t>Discharge Method</a:t>
            </a:r>
            <a:endParaRPr lang="en-US" sz="2800" dirty="0"/>
          </a:p>
        </p:txBody>
      </p:sp>
      <p:sp>
        <p:nvSpPr>
          <p:cNvPr id="4" name="Rectangle 3"/>
          <p:cNvSpPr/>
          <p:nvPr/>
        </p:nvSpPr>
        <p:spPr>
          <a:xfrm>
            <a:off x="162028" y="1052736"/>
            <a:ext cx="8981972" cy="5575309"/>
          </a:xfrm>
          <a:prstGeom prst="rect">
            <a:avLst/>
          </a:prstGeom>
        </p:spPr>
        <p:txBody>
          <a:bodyPr wrap="square">
            <a:spAutoFit/>
          </a:bodyPr>
          <a:lstStyle/>
          <a:p>
            <a:pPr algn="just" rtl="0">
              <a:lnSpc>
                <a:spcPct val="150000"/>
              </a:lnSpc>
            </a:pPr>
            <a:r>
              <a:rPr lang="en-US" sz="2000" dirty="0"/>
              <a:t>Fabrication of nanoparticles using arc discharge method has gained much interests due to its simplicity in apparatus set up and ability to scale up the production rate of nanoparticles </a:t>
            </a:r>
            <a:r>
              <a:rPr lang="en-US" sz="2000" dirty="0" smtClean="0"/>
              <a:t>. One </a:t>
            </a:r>
            <a:r>
              <a:rPr lang="en-US" sz="2000" dirty="0"/>
              <a:t>of the most widely reported nanoparticles synthesized using this method is carbon nanotubes (CNTs) using the direct current (DC) </a:t>
            </a:r>
            <a:r>
              <a:rPr lang="en-US" sz="2000" dirty="0" smtClean="0"/>
              <a:t>arc.</a:t>
            </a:r>
            <a:r>
              <a:rPr lang="ar-SA" sz="2000" dirty="0" smtClean="0"/>
              <a:t> </a:t>
            </a:r>
            <a:r>
              <a:rPr lang="en-US" sz="2000" dirty="0"/>
              <a:t>Arc discharge involves very simple setups with two electrodes acting as cathode and anode respectively. These electrodes are subjected to a potential and subsequently cause an electrical breakdown. Arc discharge generally requires low voltage (few to several tens of V) and high current density (105–1011 A/m</a:t>
            </a:r>
            <a:r>
              <a:rPr lang="en-US" sz="2000" baseline="30000" dirty="0"/>
              <a:t>2</a:t>
            </a:r>
            <a:r>
              <a:rPr lang="en-US" sz="2000" dirty="0" smtClean="0"/>
              <a:t>). </a:t>
            </a:r>
            <a:r>
              <a:rPr lang="en-US" sz="2000" dirty="0"/>
              <a:t>Synthesis of nanoparticles using arc discharge method can be either in pulsed  or continuous mode. To produce MWNTs and SWNTs, high purity graphite are used as electrodes and arc discharge can be carried out in helium  or hydrogen gas discharge</a:t>
            </a:r>
            <a:endParaRPr lang="ar-SA" sz="2000" dirty="0"/>
          </a:p>
          <a:p>
            <a:pPr algn="just" rtl="0">
              <a:lnSpc>
                <a:spcPct val="150000"/>
              </a:lnSpc>
            </a:pPr>
            <a:endParaRPr lang="ar-SA" sz="2000" dirty="0"/>
          </a:p>
        </p:txBody>
      </p:sp>
    </p:spTree>
    <p:extLst>
      <p:ext uri="{BB962C8B-B14F-4D97-AF65-F5344CB8AC3E}">
        <p14:creationId xmlns:p14="http://schemas.microsoft.com/office/powerpoint/2010/main" val="26705849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42599"/>
            <a:ext cx="8712968" cy="4247317"/>
          </a:xfrm>
          <a:prstGeom prst="rect">
            <a:avLst/>
          </a:prstGeom>
        </p:spPr>
        <p:txBody>
          <a:bodyPr wrap="square">
            <a:spAutoFit/>
          </a:bodyPr>
          <a:lstStyle/>
          <a:p>
            <a:pPr algn="just" rtl="0">
              <a:lnSpc>
                <a:spcPct val="150000"/>
              </a:lnSpc>
            </a:pPr>
            <a:r>
              <a:rPr lang="en-US" sz="2000" dirty="0"/>
              <a:t>Figure 4 showed a schematic illustration of the experimental set up for the arc discharge. During the arc discharge, electrons are emitted either through heating or field emission due to large electric field generated. Plasma is thus formed due to the ionization and this exerts large amount of heat, which subsequently evaporate the A metal   of interest into metal vapor. The plasma also enhances the kinetics of the chemical reactions, dissociating atoms and radicals. The metal vapor later nucleates and forms nanoparticles in the surrounding cooling medium  The metal </a:t>
            </a:r>
            <a:r>
              <a:rPr lang="en-US" sz="2000" dirty="0" err="1"/>
              <a:t>vapour</a:t>
            </a:r>
            <a:r>
              <a:rPr lang="en-US" sz="2000" dirty="0"/>
              <a:t> can either be quenched by mixing with cold gas or by the surrounding liquid mediu</a:t>
            </a:r>
            <a:r>
              <a:rPr lang="en-US" dirty="0"/>
              <a:t>m. </a:t>
            </a: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3347864" y="3730533"/>
            <a:ext cx="5093965" cy="2952328"/>
          </a:xfrm>
          <a:prstGeom prst="rect">
            <a:avLst/>
          </a:prstGeom>
          <a:noFill/>
          <a:ln>
            <a:noFill/>
          </a:ln>
        </p:spPr>
      </p:pic>
    </p:spTree>
    <p:extLst>
      <p:ext uri="{BB962C8B-B14F-4D97-AF65-F5344CB8AC3E}">
        <p14:creationId xmlns:p14="http://schemas.microsoft.com/office/powerpoint/2010/main" val="40700202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0770" y="188640"/>
            <a:ext cx="8640960" cy="954107"/>
          </a:xfrm>
          <a:prstGeom prst="rect">
            <a:avLst/>
          </a:prstGeom>
        </p:spPr>
        <p:txBody>
          <a:bodyPr wrap="square">
            <a:spAutoFit/>
          </a:bodyPr>
          <a:lstStyle/>
          <a:p>
            <a:pPr marL="457200" indent="-457200" algn="l" rtl="0">
              <a:buFont typeface="Wingdings" pitchFamily="2" charset="2"/>
              <a:buChar char="Ø"/>
            </a:pPr>
            <a:r>
              <a:rPr lang="en-US" sz="2800" b="1" i="1" smtClean="0"/>
              <a:t> </a:t>
            </a:r>
            <a:r>
              <a:rPr lang="en-US" sz="2800" b="1" i="1" dirty="0" smtClean="0"/>
              <a:t>Bottom-Up </a:t>
            </a:r>
            <a:r>
              <a:rPr lang="en-US" sz="2800" b="1" i="1" dirty="0"/>
              <a:t>Approach (Reduction Method)</a:t>
            </a:r>
            <a:r>
              <a:rPr lang="en-US" sz="2800" b="1" u="sng" dirty="0"/>
              <a:t>:</a:t>
            </a:r>
            <a:endParaRPr lang="en-US" sz="2800" dirty="0"/>
          </a:p>
          <a:p>
            <a:pPr algn="l"/>
            <a:r>
              <a:rPr lang="en-US" sz="2800" b="1" i="1" u="sng" dirty="0" smtClean="0"/>
              <a:t>1.  </a:t>
            </a:r>
            <a:r>
              <a:rPr lang="en-US" sz="2800" b="1" i="1" u="sng" dirty="0"/>
              <a:t>Hydrothermal Synthesis </a:t>
            </a:r>
            <a:endParaRPr lang="en-US" sz="2800" dirty="0"/>
          </a:p>
        </p:txBody>
      </p:sp>
      <p:sp>
        <p:nvSpPr>
          <p:cNvPr id="4" name="Rectangle 3"/>
          <p:cNvSpPr/>
          <p:nvPr/>
        </p:nvSpPr>
        <p:spPr>
          <a:xfrm>
            <a:off x="140770" y="1119736"/>
            <a:ext cx="8895726" cy="5632311"/>
          </a:xfrm>
          <a:prstGeom prst="rect">
            <a:avLst/>
          </a:prstGeom>
        </p:spPr>
        <p:txBody>
          <a:bodyPr wrap="square">
            <a:spAutoFit/>
          </a:bodyPr>
          <a:lstStyle/>
          <a:p>
            <a:pPr algn="just" rtl="0">
              <a:lnSpc>
                <a:spcPct val="150000"/>
              </a:lnSpc>
            </a:pPr>
            <a:r>
              <a:rPr lang="en-US" sz="2000" dirty="0"/>
              <a:t>Hydrothermal method is a simple and versatile method for the synthesis of inorganic </a:t>
            </a:r>
            <a:r>
              <a:rPr lang="en-US" sz="2000" dirty="0" err="1"/>
              <a:t>nanomaterials</a:t>
            </a:r>
            <a:r>
              <a:rPr lang="en-US" sz="2000" dirty="0"/>
              <a:t> under high temperature and high-pressure condition. It is possible to alter the characteristic of the nanoparticles by adjusting processing conditions including temperature, pressure or precursor concentration. The density of water and dielectric constant are highly dependent on the temperature and pressure.</a:t>
            </a:r>
          </a:p>
          <a:p>
            <a:pPr algn="just" rtl="0">
              <a:lnSpc>
                <a:spcPct val="150000"/>
              </a:lnSpc>
            </a:pPr>
            <a:r>
              <a:rPr lang="en-US" sz="2000" dirty="0"/>
              <a:t>Hydrothermal synthesis is typically carried out in a pressurized vessel called an autoclave with the reaction in aqueous solution. The temperature in the autoclave can be raised above the boiling point of water, reaching the pressure of </a:t>
            </a:r>
            <a:r>
              <a:rPr lang="en-US" sz="2000" dirty="0" err="1"/>
              <a:t>vapour</a:t>
            </a:r>
            <a:r>
              <a:rPr lang="en-US" sz="2000" dirty="0"/>
              <a:t> saturation. Hydrothermal synthesis is widely used for the preparation of TiO</a:t>
            </a:r>
            <a:r>
              <a:rPr lang="en-US" sz="2000" baseline="-25000" dirty="0"/>
              <a:t>2</a:t>
            </a:r>
            <a:r>
              <a:rPr lang="en-US" sz="2000" dirty="0"/>
              <a:t> nanoparticles which can easily be obtained through hydrothermal treatment of peptized precipitates of a titanium precursor with</a:t>
            </a:r>
            <a:r>
              <a:rPr lang="en-US" sz="2000" b="1" dirty="0"/>
              <a:t> </a:t>
            </a:r>
            <a:r>
              <a:rPr lang="en-US" sz="2000" dirty="0"/>
              <a:t>water </a:t>
            </a:r>
            <a:endParaRPr lang="ar-SA" sz="2000" dirty="0"/>
          </a:p>
        </p:txBody>
      </p:sp>
    </p:spTree>
    <p:extLst>
      <p:ext uri="{BB962C8B-B14F-4D97-AF65-F5344CB8AC3E}">
        <p14:creationId xmlns:p14="http://schemas.microsoft.com/office/powerpoint/2010/main" val="20001181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964488" cy="6278642"/>
          </a:xfrm>
          <a:prstGeom prst="rect">
            <a:avLst/>
          </a:prstGeom>
        </p:spPr>
        <p:txBody>
          <a:bodyPr wrap="square">
            <a:spAutoFit/>
          </a:bodyPr>
          <a:lstStyle/>
          <a:p>
            <a:pPr algn="just" rtl="0">
              <a:lnSpc>
                <a:spcPct val="150000"/>
              </a:lnSpc>
            </a:pPr>
            <a:r>
              <a:rPr lang="en-US" sz="2800" b="1" i="1" u="sng" dirty="0" smtClean="0"/>
              <a:t>2. Gas </a:t>
            </a:r>
            <a:r>
              <a:rPr lang="en-US" sz="2800" b="1" i="1" u="sng" dirty="0"/>
              <a:t>Phase Methods </a:t>
            </a:r>
            <a:endParaRPr lang="en-US" sz="2800" dirty="0"/>
          </a:p>
          <a:p>
            <a:pPr algn="just" rtl="0">
              <a:lnSpc>
                <a:spcPct val="150000"/>
              </a:lnSpc>
            </a:pPr>
            <a:r>
              <a:rPr lang="en-US" sz="2000" dirty="0"/>
              <a:t> </a:t>
            </a:r>
            <a:r>
              <a:rPr lang="en-US" sz="2000" dirty="0" smtClean="0"/>
              <a:t>Gas </a:t>
            </a:r>
            <a:r>
              <a:rPr lang="en-US" sz="2000" dirty="0"/>
              <a:t>phase methods are ideal for the production of thin films. Gas phase can be carried out chemically or physically. Chemical </a:t>
            </a:r>
            <a:r>
              <a:rPr lang="en-US" sz="2000" dirty="0" err="1"/>
              <a:t>Vapour</a:t>
            </a:r>
            <a:r>
              <a:rPr lang="en-US" sz="2000" dirty="0"/>
              <a:t> Deposition (CVD) is a widely used industrial technique that</a:t>
            </a:r>
            <a:r>
              <a:rPr lang="en-US" sz="2000" b="1" dirty="0"/>
              <a:t> </a:t>
            </a:r>
            <a:r>
              <a:rPr lang="en-US" sz="2000" dirty="0"/>
              <a:t>can coat large areas in a short space of time. </a:t>
            </a:r>
            <a:r>
              <a:rPr lang="en-US" sz="2000" dirty="0" smtClean="0"/>
              <a:t>This </a:t>
            </a:r>
            <a:r>
              <a:rPr lang="en-US" sz="2000" dirty="0"/>
              <a:t>process is often used in the semiconductor industry to produce high-purity, high-performance thin films. In a typical CVD process, the substrate is exposed to volatile precursors, which react and/or decompose on the substrate surface to produce the desired film. Frequently, volatile by products that are produced are removed by gas flow through the reaction chamber. The quality of the deposited materials strongly depends on the reaction temperature, the reaction rate, and the concentration of the </a:t>
            </a:r>
            <a:r>
              <a:rPr lang="en-US" sz="2000" dirty="0" err="1"/>
              <a:t>precursorsl</a:t>
            </a:r>
            <a:r>
              <a:rPr lang="en-US" sz="2000" dirty="0"/>
              <a:t>.  The advantages of this method include the uniform coating of the nanoparticles or </a:t>
            </a:r>
            <a:r>
              <a:rPr lang="en-US" sz="2000" dirty="0" err="1"/>
              <a:t>nano</a:t>
            </a:r>
            <a:r>
              <a:rPr lang="en-US" sz="2000" dirty="0"/>
              <a:t> film. However, this process has limitations including the higher temperatures required, and it is difficult to </a:t>
            </a:r>
            <a:r>
              <a:rPr lang="en-US" sz="2000" dirty="0" err="1"/>
              <a:t>scaleup</a:t>
            </a:r>
            <a:r>
              <a:rPr lang="en-US" sz="2000" dirty="0"/>
              <a:t> </a:t>
            </a:r>
            <a:r>
              <a:rPr lang="en-US" sz="2000" dirty="0" smtClean="0"/>
              <a:t>.</a:t>
            </a:r>
            <a:endParaRPr lang="en-US" sz="2000" dirty="0"/>
          </a:p>
        </p:txBody>
      </p:sp>
    </p:spTree>
    <p:extLst>
      <p:ext uri="{BB962C8B-B14F-4D97-AF65-F5344CB8AC3E}">
        <p14:creationId xmlns:p14="http://schemas.microsoft.com/office/powerpoint/2010/main" val="993426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568952" cy="3737946"/>
          </a:xfrm>
          <a:prstGeom prst="rect">
            <a:avLst/>
          </a:prstGeom>
        </p:spPr>
        <p:txBody>
          <a:bodyPr wrap="square">
            <a:spAutoFit/>
          </a:bodyPr>
          <a:lstStyle/>
          <a:p>
            <a:pPr algn="just" rtl="0">
              <a:lnSpc>
                <a:spcPct val="150000"/>
              </a:lnSpc>
            </a:pPr>
            <a:r>
              <a:rPr lang="en-US" sz="2000" dirty="0"/>
              <a:t>Physical </a:t>
            </a:r>
            <a:r>
              <a:rPr lang="en-US" sz="2000" dirty="0" err="1"/>
              <a:t>vapour</a:t>
            </a:r>
            <a:r>
              <a:rPr lang="en-US" sz="2000" dirty="0"/>
              <a:t> deposition (PVD) is another thin film deposition technique. Films are formed from the gas phase but without a chemical transition from precursor to product. For TiO</a:t>
            </a:r>
            <a:r>
              <a:rPr lang="en-US" sz="2000" baseline="-25000" dirty="0"/>
              <a:t>2</a:t>
            </a:r>
            <a:r>
              <a:rPr lang="en-US" sz="2000" dirty="0"/>
              <a:t> thin films, a focused beam of electrons heats the titanium dioxide material. The electrons are produced from a tungsten wire heated by a current. This is known as Electron beam (E-beam) evaporation. Titanium dioxide films deposited with E-beam evaporation have superior characteristics over CVD grown films such as, smoothness, conductivity, presence of contaminations and </a:t>
            </a:r>
            <a:r>
              <a:rPr lang="en-US" sz="2000" dirty="0" err="1"/>
              <a:t>crystallinity</a:t>
            </a:r>
            <a:r>
              <a:rPr lang="en-US" sz="2000" dirty="0"/>
              <a:t>. </a:t>
            </a:r>
          </a:p>
        </p:txBody>
      </p:sp>
    </p:spTree>
    <p:extLst>
      <p:ext uri="{BB962C8B-B14F-4D97-AF65-F5344CB8AC3E}">
        <p14:creationId xmlns:p14="http://schemas.microsoft.com/office/powerpoint/2010/main" val="14481284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45525"/>
            <a:ext cx="4934621" cy="523220"/>
          </a:xfrm>
          <a:prstGeom prst="rect">
            <a:avLst/>
          </a:prstGeom>
        </p:spPr>
        <p:txBody>
          <a:bodyPr wrap="none">
            <a:spAutoFit/>
          </a:bodyPr>
          <a:lstStyle/>
          <a:p>
            <a:r>
              <a:rPr lang="en-US" sz="2800" b="1" u="sng" dirty="0" smtClean="0"/>
              <a:t>3. </a:t>
            </a:r>
            <a:r>
              <a:rPr lang="en-US" sz="2800" b="1" u="sng" dirty="0"/>
              <a:t>Conventional Sol-Gel Method</a:t>
            </a:r>
            <a:endParaRPr lang="ar-SA" sz="2800" dirty="0"/>
          </a:p>
        </p:txBody>
      </p:sp>
      <p:sp>
        <p:nvSpPr>
          <p:cNvPr id="3" name="Rectangle 2"/>
          <p:cNvSpPr/>
          <p:nvPr/>
        </p:nvSpPr>
        <p:spPr>
          <a:xfrm>
            <a:off x="172053" y="867153"/>
            <a:ext cx="8856984" cy="6004849"/>
          </a:xfrm>
          <a:prstGeom prst="rect">
            <a:avLst/>
          </a:prstGeom>
        </p:spPr>
        <p:txBody>
          <a:bodyPr wrap="square">
            <a:spAutoFit/>
          </a:bodyPr>
          <a:lstStyle/>
          <a:p>
            <a:pPr algn="just" rtl="0">
              <a:lnSpc>
                <a:spcPct val="150000"/>
              </a:lnSpc>
            </a:pPr>
            <a:r>
              <a:rPr lang="en-US" sz="2000" dirty="0" smtClean="0"/>
              <a:t>Similar </a:t>
            </a:r>
            <a:r>
              <a:rPr lang="en-US" sz="2000" dirty="0"/>
              <a:t>with the chemical precipitation and hydrothermal method, sol gel synthesis takes place in an inexpensive reactors, allow precise stoichiometry control and </a:t>
            </a:r>
            <a:r>
              <a:rPr lang="en-US" sz="2000" dirty="0" err="1"/>
              <a:t>thenanoparticles</a:t>
            </a:r>
            <a:r>
              <a:rPr lang="en-US" sz="2000" dirty="0"/>
              <a:t> synthesized are generally having smaller particles size and narrow size </a:t>
            </a:r>
            <a:r>
              <a:rPr lang="en-US" sz="2000" dirty="0" err="1" smtClean="0"/>
              <a:t>distribution.The</a:t>
            </a:r>
            <a:r>
              <a:rPr lang="en-US" sz="2000" dirty="0" smtClean="0"/>
              <a:t> sol-gel method is a versatile process used for synthesizing various oxide materials .This synthetic method generally allows control of the texture, the chemical, and the morphological properties of the solid. This method also has several advantages over other methods, such as allowing impregnation or </a:t>
            </a:r>
            <a:r>
              <a:rPr lang="en-US" sz="2000" dirty="0" err="1" smtClean="0"/>
              <a:t>coprecipitation</a:t>
            </a:r>
            <a:r>
              <a:rPr lang="en-US" sz="2000" dirty="0" smtClean="0"/>
              <a:t>, which can be used to introduce dopants. The major advantages of the sol-gel technique includes molecular scale mixing, high purity of the precursors, and homogeneity of the sol-gel products with a high purity of physical, morphological, and chemical properties. </a:t>
            </a:r>
            <a:r>
              <a:rPr lang="en-US" dirty="0"/>
              <a:t>A Sol- gel is not static during aging but can continue to undergo hydrolysis and condensation </a:t>
            </a:r>
            <a:r>
              <a:rPr lang="en-US" b="1" dirty="0"/>
              <a:t>. </a:t>
            </a:r>
            <a:endParaRPr lang="en-US" dirty="0"/>
          </a:p>
          <a:p>
            <a:pPr algn="just" rtl="0">
              <a:lnSpc>
                <a:spcPct val="150000"/>
              </a:lnSpc>
            </a:pPr>
            <a:endParaRPr lang="en-US" dirty="0"/>
          </a:p>
        </p:txBody>
      </p:sp>
    </p:spTree>
    <p:extLst>
      <p:ext uri="{BB962C8B-B14F-4D97-AF65-F5344CB8AC3E}">
        <p14:creationId xmlns:p14="http://schemas.microsoft.com/office/powerpoint/2010/main" val="9061289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79512" y="188640"/>
            <a:ext cx="9144000" cy="1008112"/>
          </a:xfrm>
        </p:spPr>
        <p:txBody>
          <a:bodyPr>
            <a:normAutofit fontScale="90000"/>
          </a:bodyPr>
          <a:lstStyle/>
          <a:p>
            <a:pPr rtl="0"/>
            <a:r>
              <a:rPr lang="en-US" sz="3600" dirty="0" smtClean="0"/>
              <a:t/>
            </a:r>
            <a:br>
              <a:rPr lang="en-US" sz="3600" dirty="0" smtClean="0"/>
            </a:br>
            <a:r>
              <a:rPr lang="en-US" sz="3600" b="1" i="1" dirty="0">
                <a:solidFill>
                  <a:srgbClr val="C00000"/>
                </a:solidFill>
              </a:rPr>
              <a:t>Synthesis Approaches of </a:t>
            </a:r>
            <a:r>
              <a:rPr lang="en-US" sz="3600" b="1" i="1" dirty="0" err="1" smtClean="0">
                <a:solidFill>
                  <a:srgbClr val="C00000"/>
                </a:solidFill>
              </a:rPr>
              <a:t>Nanomaterials</a:t>
            </a:r>
            <a:r>
              <a:rPr lang="en-US" sz="3600" dirty="0">
                <a:solidFill>
                  <a:srgbClr val="C00000"/>
                </a:solidFill>
              </a:rPr>
              <a:t/>
            </a:r>
            <a:br>
              <a:rPr lang="en-US" sz="3600" dirty="0">
                <a:solidFill>
                  <a:srgbClr val="C00000"/>
                </a:solidFill>
              </a:rPr>
            </a:br>
            <a:endParaRPr lang="en-US" sz="2800" dirty="0">
              <a:solidFill>
                <a:srgbClr val="C00000"/>
              </a:solidFill>
            </a:endParaRPr>
          </a:p>
        </p:txBody>
      </p:sp>
      <p:sp>
        <p:nvSpPr>
          <p:cNvPr id="2" name="Rectangle 1"/>
          <p:cNvSpPr/>
          <p:nvPr/>
        </p:nvSpPr>
        <p:spPr>
          <a:xfrm>
            <a:off x="755576" y="1196752"/>
            <a:ext cx="7992887" cy="1891287"/>
          </a:xfrm>
          <a:prstGeom prst="rect">
            <a:avLst/>
          </a:prstGeom>
        </p:spPr>
        <p:txBody>
          <a:bodyPr wrap="square">
            <a:spAutoFit/>
          </a:bodyPr>
          <a:lstStyle/>
          <a:p>
            <a:pPr algn="just" rtl="0">
              <a:lnSpc>
                <a:spcPct val="150000"/>
              </a:lnSpc>
            </a:pPr>
            <a:r>
              <a:rPr lang="en-US" sz="2000" dirty="0">
                <a:cs typeface="+mj-cs"/>
              </a:rPr>
              <a:t>There are two opposite, </a:t>
            </a:r>
            <a:r>
              <a:rPr lang="en-US" sz="2000" dirty="0" smtClean="0">
                <a:cs typeface="+mj-cs"/>
              </a:rPr>
              <a:t>approaches </a:t>
            </a:r>
            <a:r>
              <a:rPr lang="en-US" sz="2000" dirty="0">
                <a:cs typeface="+mj-cs"/>
              </a:rPr>
              <a:t>mechanism to synthesis </a:t>
            </a:r>
            <a:r>
              <a:rPr lang="en-US" sz="2000" dirty="0" err="1">
                <a:cs typeface="+mj-cs"/>
              </a:rPr>
              <a:t>nanomaterials</a:t>
            </a:r>
            <a:r>
              <a:rPr lang="en-US" sz="2000" dirty="0">
                <a:cs typeface="+mj-cs"/>
              </a:rPr>
              <a:t>,</a:t>
            </a:r>
            <a:r>
              <a:rPr lang="en-US" sz="2000" b="1" dirty="0">
                <a:cs typeface="+mj-cs"/>
              </a:rPr>
              <a:t> Top-dow</a:t>
            </a:r>
            <a:r>
              <a:rPr lang="en-US" sz="2000" dirty="0">
                <a:cs typeface="+mj-cs"/>
              </a:rPr>
              <a:t>n approach and </a:t>
            </a:r>
            <a:r>
              <a:rPr lang="en-US" sz="2000" b="1" dirty="0">
                <a:cs typeface="+mj-cs"/>
              </a:rPr>
              <a:t>Bottom-</a:t>
            </a:r>
            <a:r>
              <a:rPr lang="en-US" sz="2000" dirty="0">
                <a:cs typeface="+mj-cs"/>
              </a:rPr>
              <a:t>up approach, both these two approaches play very important roles in </a:t>
            </a:r>
            <a:r>
              <a:rPr lang="en-US" sz="2000" dirty="0" err="1">
                <a:cs typeface="+mj-cs"/>
              </a:rPr>
              <a:t>nanomaterials</a:t>
            </a:r>
            <a:r>
              <a:rPr lang="en-US" sz="2000" dirty="0">
                <a:cs typeface="+mj-cs"/>
              </a:rPr>
              <a:t> properties depending on   their size, shape, and chemical composition</a:t>
            </a:r>
            <a:r>
              <a:rPr lang="en-US" dirty="0">
                <a:cs typeface="+mj-cs"/>
              </a:rPr>
              <a:t>. </a:t>
            </a:r>
            <a:endParaRPr lang="ar-SA" dirty="0">
              <a:cs typeface="+mj-cs"/>
            </a:endParaRPr>
          </a:p>
        </p:txBody>
      </p:sp>
      <p:sp>
        <p:nvSpPr>
          <p:cNvPr id="3" name="Rectangle 2"/>
          <p:cNvSpPr/>
          <p:nvPr/>
        </p:nvSpPr>
        <p:spPr>
          <a:xfrm>
            <a:off x="602753" y="3089977"/>
            <a:ext cx="8235967" cy="3323987"/>
          </a:xfrm>
          <a:prstGeom prst="rect">
            <a:avLst/>
          </a:prstGeom>
        </p:spPr>
        <p:txBody>
          <a:bodyPr wrap="square">
            <a:spAutoFit/>
          </a:bodyPr>
          <a:lstStyle/>
          <a:p>
            <a:pPr algn="just" rtl="0">
              <a:lnSpc>
                <a:spcPct val="150000"/>
              </a:lnSpc>
            </a:pPr>
            <a:r>
              <a:rPr lang="en-US" sz="2000" dirty="0" smtClean="0">
                <a:latin typeface="Andalus" pitchFamily="18" charset="-78"/>
                <a:cs typeface="+mj-cs"/>
              </a:rPr>
              <a:t>1`- Bottom-up </a:t>
            </a:r>
            <a:r>
              <a:rPr lang="en-US" sz="2000" dirty="0">
                <a:latin typeface="Andalus" pitchFamily="18" charset="-78"/>
                <a:cs typeface="+mj-cs"/>
              </a:rPr>
              <a:t>approaches seek to have smaller components built up into more complex assemblies, while top-down approaches seek to create </a:t>
            </a:r>
            <a:r>
              <a:rPr lang="en-US" sz="2000" dirty="0" err="1">
                <a:latin typeface="Andalus" pitchFamily="18" charset="-78"/>
                <a:cs typeface="+mj-cs"/>
              </a:rPr>
              <a:t>nanoscale</a:t>
            </a:r>
            <a:r>
              <a:rPr lang="en-US" sz="2000" dirty="0">
                <a:latin typeface="Andalus" pitchFamily="18" charset="-78"/>
                <a:cs typeface="+mj-cs"/>
              </a:rPr>
              <a:t> devices by using larger, externally controlled ones to direct their assembly.</a:t>
            </a:r>
          </a:p>
          <a:p>
            <a:pPr algn="just" rtl="0">
              <a:lnSpc>
                <a:spcPct val="150000"/>
              </a:lnSpc>
            </a:pPr>
            <a:r>
              <a:rPr lang="en-US" sz="2000" dirty="0" smtClean="0">
                <a:latin typeface="Andalus" pitchFamily="18" charset="-78"/>
                <a:cs typeface="+mj-cs"/>
              </a:rPr>
              <a:t>2- The </a:t>
            </a:r>
            <a:r>
              <a:rPr lang="en-US" sz="2000" dirty="0">
                <a:latin typeface="Andalus" pitchFamily="18" charset="-78"/>
                <a:cs typeface="+mj-cs"/>
              </a:rPr>
              <a:t>top-down approach often uses the traditional workshop or </a:t>
            </a:r>
            <a:r>
              <a:rPr lang="en-US" sz="2000" dirty="0" err="1">
                <a:latin typeface="Andalus" pitchFamily="18" charset="-78"/>
                <a:cs typeface="+mj-cs"/>
              </a:rPr>
              <a:t>microfabrication</a:t>
            </a:r>
            <a:r>
              <a:rPr lang="en-US" sz="2000" dirty="0">
                <a:latin typeface="Andalus" pitchFamily="18" charset="-78"/>
                <a:cs typeface="+mj-cs"/>
              </a:rPr>
              <a:t> methods where externally controlled tools are used to cut, mill, and shape materials into the desired shape and </a:t>
            </a:r>
            <a:r>
              <a:rPr lang="en-US" sz="2000" dirty="0" smtClean="0">
                <a:latin typeface="Andalus" pitchFamily="18" charset="-78"/>
                <a:cs typeface="+mj-cs"/>
              </a:rPr>
              <a:t>order</a:t>
            </a:r>
            <a:endParaRPr lang="ar-SA" sz="2000" dirty="0">
              <a:cs typeface="+mj-cs"/>
            </a:endParaRPr>
          </a:p>
        </p:txBody>
      </p:sp>
    </p:spTree>
    <p:extLst>
      <p:ext uri="{BB962C8B-B14F-4D97-AF65-F5344CB8AC3E}">
        <p14:creationId xmlns:p14="http://schemas.microsoft.com/office/powerpoint/2010/main" val="3877890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0" y="152400"/>
            <a:ext cx="8828088" cy="1295400"/>
          </a:xfrm>
        </p:spPr>
        <p:txBody>
          <a:bodyPr>
            <a:normAutofit fontScale="90000"/>
          </a:bodyPr>
          <a:lstStyle/>
          <a:p>
            <a:r>
              <a:rPr lang="en-US" b="1" i="1" u="sng" dirty="0" smtClean="0">
                <a:solidFill>
                  <a:schemeClr val="tx1"/>
                </a:solidFill>
                <a:cs typeface="Traditional Arabic" pitchFamily="18" charset="-78"/>
              </a:rPr>
              <a:t>Nanoparticle synthesis techniques</a:t>
            </a:r>
            <a:r>
              <a:rPr lang="en-US" dirty="0" smtClean="0">
                <a:cs typeface="Traditional Arabic" pitchFamily="18" charset="-78"/>
              </a:rPr>
              <a:t/>
            </a:r>
            <a:br>
              <a:rPr lang="en-US" dirty="0" smtClean="0">
                <a:cs typeface="Traditional Arabic" pitchFamily="18" charset="-78"/>
              </a:rPr>
            </a:br>
            <a:endParaRPr lang="ar-IQ" dirty="0" smtClean="0"/>
          </a:p>
        </p:txBody>
      </p:sp>
      <p:pic>
        <p:nvPicPr>
          <p:cNvPr id="8195"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877844" y="1844824"/>
            <a:ext cx="4087813" cy="4343400"/>
          </a:xfrm>
          <a:noFill/>
        </p:spPr>
      </p:pic>
      <p:sp>
        <p:nvSpPr>
          <p:cNvPr id="8196" name="Rectangle 4"/>
          <p:cNvSpPr>
            <a:spLocks noChangeArrowheads="1"/>
          </p:cNvSpPr>
          <p:nvPr/>
        </p:nvSpPr>
        <p:spPr bwMode="auto">
          <a:xfrm>
            <a:off x="0" y="1562364"/>
            <a:ext cx="4877844" cy="5262979"/>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l" rtl="0"/>
            <a:r>
              <a:rPr lang="en-US" sz="2400" b="1" i="1" u="sng" dirty="0">
                <a:latin typeface="Andalus" pitchFamily="18" charset="-78"/>
                <a:cs typeface="Andalus" pitchFamily="18" charset="-78"/>
              </a:rPr>
              <a:t>Top-down processes</a:t>
            </a:r>
            <a:r>
              <a:rPr lang="en-US" sz="2400" b="1" dirty="0">
                <a:latin typeface="Andalus" pitchFamily="18" charset="-78"/>
                <a:cs typeface="Andalus" pitchFamily="18" charset="-78"/>
              </a:rPr>
              <a:t>:</a:t>
            </a:r>
          </a:p>
          <a:p>
            <a:pPr algn="l" rtl="0"/>
            <a:r>
              <a:rPr lang="en-US" sz="2000" dirty="0">
                <a:latin typeface="Andalus" pitchFamily="18" charset="-78"/>
                <a:cs typeface="Andalus" pitchFamily="18" charset="-78"/>
              </a:rPr>
              <a:t>-</a:t>
            </a:r>
            <a:r>
              <a:rPr lang="en-US" sz="2400" b="1" dirty="0">
                <a:latin typeface="Andalus" pitchFamily="18" charset="-78"/>
                <a:cs typeface="Andalus" pitchFamily="18" charset="-78"/>
              </a:rPr>
              <a:t>In this method material is removed from the bulk material, leaving only the desired nanostructures</a:t>
            </a:r>
            <a:br>
              <a:rPr lang="en-US" sz="2400" b="1" dirty="0">
                <a:latin typeface="Andalus" pitchFamily="18" charset="-78"/>
                <a:cs typeface="Andalus" pitchFamily="18" charset="-78"/>
              </a:rPr>
            </a:br>
            <a:r>
              <a:rPr lang="en-US" sz="2400" b="1" dirty="0">
                <a:latin typeface="Andalus" pitchFamily="18" charset="-78"/>
                <a:cs typeface="Andalus" pitchFamily="18" charset="-78"/>
              </a:rPr>
              <a:t>-Used to manufacture conventional products</a:t>
            </a:r>
            <a:br>
              <a:rPr lang="en-US" sz="2400" b="1" dirty="0">
                <a:latin typeface="Andalus" pitchFamily="18" charset="-78"/>
                <a:cs typeface="Andalus" pitchFamily="18" charset="-78"/>
              </a:rPr>
            </a:br>
            <a:r>
              <a:rPr lang="en-US" sz="2400" b="1" dirty="0">
                <a:latin typeface="Andalus" pitchFamily="18" charset="-78"/>
                <a:cs typeface="Andalus" pitchFamily="18" charset="-78"/>
              </a:rPr>
              <a:t>-Newly developed techniques allow for much smaller sizes (close to 1μm)</a:t>
            </a:r>
            <a:br>
              <a:rPr lang="en-US" sz="2400" b="1" dirty="0">
                <a:latin typeface="Andalus" pitchFamily="18" charset="-78"/>
                <a:cs typeface="Andalus" pitchFamily="18" charset="-78"/>
              </a:rPr>
            </a:br>
            <a:r>
              <a:rPr lang="en-US" sz="2400" b="1" dirty="0">
                <a:latin typeface="Andalus" pitchFamily="18" charset="-78"/>
                <a:cs typeface="Andalus" pitchFamily="18" charset="-78"/>
              </a:rPr>
              <a:t>-Processes include: Milling, Grinding, Electron beam machining ,laser ablation</a:t>
            </a:r>
            <a:br>
              <a:rPr lang="en-US" sz="2400" b="1" dirty="0">
                <a:latin typeface="Andalus" pitchFamily="18" charset="-78"/>
                <a:cs typeface="Andalus" pitchFamily="18" charset="-78"/>
              </a:rPr>
            </a:br>
            <a:r>
              <a:rPr lang="en-US" sz="2400" b="1" dirty="0">
                <a:latin typeface="Andalus" pitchFamily="18" charset="-78"/>
                <a:cs typeface="Andalus" pitchFamily="18" charset="-78"/>
              </a:rPr>
              <a:t>-Examples of products: Traditional furniture, car chassis, etc. </a:t>
            </a:r>
            <a:r>
              <a:rPr lang="en-US" sz="2400" b="1" dirty="0">
                <a:latin typeface="Times New Roman" pitchFamily="18" charset="0"/>
                <a:cs typeface="Times New Roman" pitchFamily="18" charset="0"/>
              </a:rPr>
              <a:t/>
            </a:r>
            <a:br>
              <a:rPr lang="en-US" sz="2400" b="1" dirty="0">
                <a:latin typeface="Times New Roman" pitchFamily="18" charset="0"/>
                <a:cs typeface="Times New Roman" pitchFamily="18" charset="0"/>
              </a:rPr>
            </a:br>
            <a:endParaRPr lang="ar-IQ"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206714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8451" y="116632"/>
            <a:ext cx="8991600" cy="1080120"/>
          </a:xfrm>
        </p:spPr>
        <p:txBody>
          <a:bodyPr>
            <a:normAutofit/>
          </a:bodyPr>
          <a:lstStyle/>
          <a:p>
            <a:r>
              <a:rPr lang="en-US" b="1" i="1" u="sng" dirty="0" smtClean="0">
                <a:solidFill>
                  <a:schemeClr val="tx1"/>
                </a:solidFill>
                <a:cs typeface="Traditional Arabic" pitchFamily="18" charset="-78"/>
              </a:rPr>
              <a:t>Nanoparticle synthesis techniques</a:t>
            </a:r>
            <a:endParaRPr lang="ar-IQ" b="1" i="1" u="sng" dirty="0" smtClean="0"/>
          </a:p>
        </p:txBody>
      </p:sp>
      <p:sp>
        <p:nvSpPr>
          <p:cNvPr id="9219" name="Rectangle 4"/>
          <p:cNvSpPr>
            <a:spLocks noChangeArrowheads="1"/>
          </p:cNvSpPr>
          <p:nvPr/>
        </p:nvSpPr>
        <p:spPr bwMode="auto">
          <a:xfrm>
            <a:off x="152400" y="1918570"/>
            <a:ext cx="4191000" cy="4154984"/>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l"/>
            <a:r>
              <a:rPr lang="en-US" sz="2400" b="1" i="1" u="sng" dirty="0" smtClean="0"/>
              <a:t>Bottom-up </a:t>
            </a:r>
            <a:r>
              <a:rPr lang="en-US" sz="2400" b="1" i="1" u="sng" dirty="0"/>
              <a:t>Process:</a:t>
            </a:r>
            <a:endParaRPr lang="en-US" sz="2400" b="1" i="1" u="sng" dirty="0">
              <a:latin typeface="Times New Roman" pitchFamily="18" charset="0"/>
              <a:cs typeface="Times New Roman" pitchFamily="18" charset="0"/>
            </a:endParaRPr>
          </a:p>
          <a:p>
            <a:pPr algn="l"/>
            <a:r>
              <a:rPr lang="en-US" dirty="0">
                <a:latin typeface="Andalus" pitchFamily="18" charset="-78"/>
                <a:cs typeface="Andalus" pitchFamily="18" charset="-78"/>
              </a:rPr>
              <a:t>- </a:t>
            </a:r>
            <a:r>
              <a:rPr lang="en-US" sz="2400" b="1" dirty="0">
                <a:latin typeface="Andalus" pitchFamily="18" charset="-78"/>
                <a:cs typeface="Andalus" pitchFamily="18" charset="-78"/>
              </a:rPr>
              <a:t>In this method one where the atoms produced from reduction of ions, are assembled to generate nanostructures </a:t>
            </a:r>
          </a:p>
          <a:p>
            <a:pPr algn="l"/>
            <a:r>
              <a:rPr lang="en-US" sz="2400" b="1" dirty="0">
                <a:latin typeface="Andalus" pitchFamily="18" charset="-78"/>
                <a:cs typeface="Andalus" pitchFamily="18" charset="-78"/>
              </a:rPr>
              <a:t>-Uses atoms and molecules as building blocks of structures</a:t>
            </a:r>
          </a:p>
          <a:p>
            <a:pPr algn="l"/>
            <a:r>
              <a:rPr lang="ar-IQ" sz="2400" b="1" dirty="0">
                <a:latin typeface="Andalus" pitchFamily="18" charset="-78"/>
                <a:cs typeface="Andalus" pitchFamily="18" charset="-78"/>
              </a:rPr>
              <a:t> </a:t>
            </a:r>
            <a:r>
              <a:rPr lang="en-US" sz="2400" b="1" dirty="0">
                <a:latin typeface="Andalus" pitchFamily="18" charset="-78"/>
                <a:cs typeface="Andalus" pitchFamily="18" charset="-78"/>
              </a:rPr>
              <a:t>-Focus of Nano technological manufacturing processes</a:t>
            </a:r>
          </a:p>
          <a:p>
            <a:pPr algn="l"/>
            <a:r>
              <a:rPr lang="en-US" sz="2400" b="1" dirty="0">
                <a:latin typeface="Andalus" pitchFamily="18" charset="-78"/>
                <a:cs typeface="Andalus" pitchFamily="18" charset="-78"/>
              </a:rPr>
              <a:t>-Examples: Chemical synthesis processes</a:t>
            </a:r>
          </a:p>
        </p:txBody>
      </p:sp>
      <p:pic>
        <p:nvPicPr>
          <p:cNvPr id="922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495800" y="1933575"/>
            <a:ext cx="4343400" cy="4648200"/>
          </a:xfrm>
          <a:noFill/>
        </p:spPr>
      </p:pic>
    </p:spTree>
    <p:extLst>
      <p:ext uri="{BB962C8B-B14F-4D97-AF65-F5344CB8AC3E}">
        <p14:creationId xmlns:p14="http://schemas.microsoft.com/office/powerpoint/2010/main" val="2770065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2"/>
          <p:cNvSpPr>
            <a:spLocks noGrp="1" noChangeArrowheads="1"/>
          </p:cNvSpPr>
          <p:nvPr>
            <p:ph type="title"/>
          </p:nvPr>
        </p:nvSpPr>
        <p:spPr>
          <a:xfrm>
            <a:off x="1044" y="76200"/>
            <a:ext cx="9144000" cy="533400"/>
          </a:xfrm>
        </p:spPr>
        <p:txBody>
          <a:bodyPr>
            <a:normAutofit fontScale="90000"/>
          </a:bodyPr>
          <a:lstStyle/>
          <a:p>
            <a:pPr eaLnBrk="1" hangingPunct="1"/>
            <a:r>
              <a:rPr lang="en-US" sz="3200" b="1" dirty="0" smtClean="0">
                <a:cs typeface="Traditional Arabic" pitchFamily="18" charset="-78"/>
              </a:rPr>
              <a:t>Bottom-up or top-down?</a:t>
            </a:r>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877615"/>
            <a:ext cx="7992888" cy="5768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6084168" y="2276872"/>
            <a:ext cx="2880320" cy="1477328"/>
          </a:xfrm>
          <a:prstGeom prst="rect">
            <a:avLst/>
          </a:prstGeom>
        </p:spPr>
        <p:txBody>
          <a:bodyPr wrap="square">
            <a:spAutoFit/>
          </a:bodyPr>
          <a:lstStyle/>
          <a:p>
            <a:pPr algn="l"/>
            <a:r>
              <a:rPr lang="en-US" b="1" dirty="0">
                <a:solidFill>
                  <a:srgbClr val="C00000"/>
                </a:solidFill>
              </a:rPr>
              <a:t>a. Top-down: size reduction from bulk materials. </a:t>
            </a:r>
          </a:p>
          <a:p>
            <a:pPr algn="l"/>
            <a:r>
              <a:rPr lang="en-US" b="1" dirty="0">
                <a:solidFill>
                  <a:srgbClr val="C00000"/>
                </a:solidFill>
              </a:rPr>
              <a:t>b. Bottom-up: material synthesis from atomic level. </a:t>
            </a:r>
          </a:p>
          <a:p>
            <a:pPr rtl="0"/>
            <a:r>
              <a:rPr lang="en-US" b="1" dirty="0"/>
              <a:t> </a:t>
            </a:r>
            <a:endParaRPr lang="en-US" dirty="0"/>
          </a:p>
        </p:txBody>
      </p:sp>
    </p:spTree>
    <p:extLst>
      <p:ext uri="{BB962C8B-B14F-4D97-AF65-F5344CB8AC3E}">
        <p14:creationId xmlns:p14="http://schemas.microsoft.com/office/powerpoint/2010/main" val="26992677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568952" cy="954107"/>
          </a:xfrm>
          <a:prstGeom prst="rect">
            <a:avLst/>
          </a:prstGeom>
        </p:spPr>
        <p:txBody>
          <a:bodyPr wrap="square">
            <a:spAutoFit/>
          </a:bodyPr>
          <a:lstStyle/>
          <a:p>
            <a:pPr marL="914400" lvl="1" indent="-457200" algn="l" rtl="0">
              <a:buFont typeface="Wingdings" pitchFamily="2" charset="2"/>
              <a:buChar char="Ø"/>
            </a:pPr>
            <a:r>
              <a:rPr lang="en-US" sz="2800" b="1" i="1" dirty="0"/>
              <a:t>Top-Down Approach</a:t>
            </a:r>
            <a:r>
              <a:rPr lang="en-US" sz="2800" i="1" dirty="0"/>
              <a:t> (</a:t>
            </a:r>
            <a:r>
              <a:rPr lang="en-US" sz="2800" b="1" i="1" dirty="0"/>
              <a:t>Dispersion Method)</a:t>
            </a:r>
            <a:endParaRPr lang="en-US" sz="2800" dirty="0"/>
          </a:p>
          <a:p>
            <a:pPr lvl="2" algn="l" rtl="0"/>
            <a:r>
              <a:rPr lang="en-US" sz="2800" b="1" i="1" u="sng" dirty="0" smtClean="0"/>
              <a:t>1- Mechanical </a:t>
            </a:r>
            <a:r>
              <a:rPr lang="en-US" sz="2800" b="1" i="1" u="sng" dirty="0"/>
              <a:t>synthetic Methods :- </a:t>
            </a:r>
            <a:endParaRPr lang="en-US" sz="2800" dirty="0"/>
          </a:p>
        </p:txBody>
      </p:sp>
      <p:sp>
        <p:nvSpPr>
          <p:cNvPr id="3" name="Rectangle 2"/>
          <p:cNvSpPr/>
          <p:nvPr/>
        </p:nvSpPr>
        <p:spPr>
          <a:xfrm>
            <a:off x="431540" y="1772816"/>
            <a:ext cx="8352928" cy="3737946"/>
          </a:xfrm>
          <a:prstGeom prst="rect">
            <a:avLst/>
          </a:prstGeom>
        </p:spPr>
        <p:txBody>
          <a:bodyPr wrap="square">
            <a:spAutoFit/>
          </a:bodyPr>
          <a:lstStyle/>
          <a:p>
            <a:pPr algn="just" rtl="0">
              <a:lnSpc>
                <a:spcPct val="150000"/>
              </a:lnSpc>
            </a:pPr>
            <a:r>
              <a:rPr lang="en-US" sz="2000" dirty="0">
                <a:cs typeface="+mj-cs"/>
              </a:rPr>
              <a:t>Mechanical methods offer the least expensive ways to produce </a:t>
            </a:r>
            <a:r>
              <a:rPr lang="en-US" sz="2000" dirty="0" err="1">
                <a:cs typeface="+mj-cs"/>
              </a:rPr>
              <a:t>nanomaterials</a:t>
            </a:r>
            <a:r>
              <a:rPr lang="en-US" sz="2000" dirty="0">
                <a:cs typeface="+mj-cs"/>
              </a:rPr>
              <a:t> in bulk. Ball milling is perhaps the simplest of them all. Ball milling produces </a:t>
            </a:r>
            <a:r>
              <a:rPr lang="en-US" sz="2000" dirty="0" err="1">
                <a:cs typeface="+mj-cs"/>
              </a:rPr>
              <a:t>nanomaterials</a:t>
            </a:r>
            <a:r>
              <a:rPr lang="en-US" sz="2000" dirty="0">
                <a:cs typeface="+mj-cs"/>
              </a:rPr>
              <a:t> by mechanical attrition in which kinetic energy from a grinding medium is transferred to a material undergoing reduction. </a:t>
            </a:r>
            <a:r>
              <a:rPr lang="en-US" sz="2000" i="1" dirty="0">
                <a:cs typeface="+mj-cs"/>
              </a:rPr>
              <a:t>Compaction and consolidation </a:t>
            </a:r>
            <a:r>
              <a:rPr lang="en-US" sz="2000" dirty="0">
                <a:cs typeface="+mj-cs"/>
              </a:rPr>
              <a:t>is an industrial scale process wherein </a:t>
            </a:r>
            <a:r>
              <a:rPr lang="en-US" sz="2000" dirty="0" err="1">
                <a:cs typeface="+mj-cs"/>
              </a:rPr>
              <a:t>nanomaterials</a:t>
            </a:r>
            <a:r>
              <a:rPr lang="en-US" sz="2000" dirty="0">
                <a:cs typeface="+mj-cs"/>
              </a:rPr>
              <a:t> are "put back together" to form materials with enhanced properties. Metallic alloys can be made this way. Many top-down mechanical methods are utilized by industry.</a:t>
            </a:r>
            <a:r>
              <a:rPr lang="en-US" dirty="0"/>
              <a:t> </a:t>
            </a:r>
            <a:endParaRPr lang="ar-SA" dirty="0"/>
          </a:p>
        </p:txBody>
      </p:sp>
    </p:spTree>
    <p:extLst>
      <p:ext uri="{BB962C8B-B14F-4D97-AF65-F5344CB8AC3E}">
        <p14:creationId xmlns:p14="http://schemas.microsoft.com/office/powerpoint/2010/main" val="1872856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lowchart: Alternate Process 2"/>
          <p:cNvSpPr/>
          <p:nvPr/>
        </p:nvSpPr>
        <p:spPr>
          <a:xfrm>
            <a:off x="533400" y="2590800"/>
            <a:ext cx="8382000" cy="1547813"/>
          </a:xfrm>
          <a:prstGeom prst="flowChartAlternateProcess">
            <a:avLst/>
          </a:prstGeom>
          <a:solidFill>
            <a:schemeClr val="bg1"/>
          </a:solidFill>
          <a:ln w="444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en-US" altLang="ar-IQ" sz="2800" b="1" dirty="0" smtClean="0">
                <a:latin typeface="Vijaya" pitchFamily="34" charset="0"/>
                <a:cs typeface="Vijaya" pitchFamily="34" charset="0"/>
              </a:rPr>
              <a:t>Is the process of removing material from a solid surface by irradiating it with a </a:t>
            </a:r>
            <a:r>
              <a:rPr lang="en-US" altLang="ar-IQ" sz="2800" b="1" dirty="0" smtClean="0">
                <a:latin typeface="Vijaya" pitchFamily="34" charset="0"/>
                <a:cs typeface="Vijaya" pitchFamily="34" charset="0"/>
                <a:hlinkClick r:id="rId2" action="ppaction://hlinkfile"/>
              </a:rPr>
              <a:t>laser</a:t>
            </a:r>
            <a:r>
              <a:rPr lang="en-US" altLang="ar-IQ" sz="2800" b="1" dirty="0" smtClean="0">
                <a:latin typeface="Vijaya" pitchFamily="34" charset="0"/>
                <a:cs typeface="Vijaya" pitchFamily="34" charset="0"/>
              </a:rPr>
              <a:t> beam. It has shown itself as one of the most efficient physical methods for nanofabrication.</a:t>
            </a:r>
            <a:r>
              <a:rPr lang="en-US" altLang="ar-IQ" sz="2800" b="1" dirty="0" smtClean="0">
                <a:solidFill>
                  <a:srgbClr val="FFFF00"/>
                </a:solidFill>
                <a:latin typeface="Vijaya" pitchFamily="34" charset="0"/>
                <a:cs typeface="Vijaya" pitchFamily="34" charset="0"/>
              </a:rPr>
              <a:t> </a:t>
            </a:r>
          </a:p>
          <a:p>
            <a:pPr eaLnBrk="1" hangingPunct="1">
              <a:defRPr/>
            </a:pPr>
            <a:endParaRPr lang="en-US" altLang="ar-IQ" b="1" dirty="0" smtClean="0">
              <a:solidFill>
                <a:srgbClr val="D1D1F0"/>
              </a:solidFill>
              <a:latin typeface="Vijaya" pitchFamily="34" charset="0"/>
              <a:cs typeface="Vijaya" pitchFamily="34" charset="0"/>
            </a:endParaRPr>
          </a:p>
        </p:txBody>
      </p:sp>
      <p:sp>
        <p:nvSpPr>
          <p:cNvPr id="4" name="Cloud Callout 3"/>
          <p:cNvSpPr/>
          <p:nvPr/>
        </p:nvSpPr>
        <p:spPr>
          <a:xfrm>
            <a:off x="1403648" y="332656"/>
            <a:ext cx="6480719" cy="1800200"/>
          </a:xfrm>
          <a:prstGeom prst="cloudCallout">
            <a:avLst/>
          </a:prstGeom>
          <a:solidFill>
            <a:schemeClr val="bg1"/>
          </a:solidFill>
          <a:ln w="444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sz="3200" b="1" dirty="0" smtClean="0">
                <a:solidFill>
                  <a:srgbClr val="C00000"/>
                </a:solidFill>
                <a:latin typeface="Vijaya" pitchFamily="34" charset="0"/>
                <a:cs typeface="Vijaya" pitchFamily="34" charset="0"/>
              </a:rPr>
              <a:t>2- Laser </a:t>
            </a:r>
            <a:r>
              <a:rPr lang="en-US" sz="3200" b="1" dirty="0">
                <a:solidFill>
                  <a:srgbClr val="C00000"/>
                </a:solidFill>
                <a:latin typeface="Vijaya" pitchFamily="34" charset="0"/>
                <a:cs typeface="Vijaya" pitchFamily="34" charset="0"/>
              </a:rPr>
              <a:t>ablation </a:t>
            </a:r>
            <a:endParaRPr lang="ar-IQ" sz="3200" dirty="0">
              <a:solidFill>
                <a:srgbClr val="C00000"/>
              </a:solidFill>
              <a:latin typeface="Vijaya" pitchFamily="34" charset="0"/>
            </a:endParaRPr>
          </a:p>
        </p:txBody>
      </p:sp>
      <p:sp>
        <p:nvSpPr>
          <p:cNvPr id="5" name="Flowchart: Merge 4"/>
          <p:cNvSpPr/>
          <p:nvPr/>
        </p:nvSpPr>
        <p:spPr>
          <a:xfrm>
            <a:off x="2905125" y="4873625"/>
            <a:ext cx="3124200" cy="965200"/>
          </a:xfrm>
          <a:prstGeom prst="flowChartMerge">
            <a:avLst/>
          </a:prstGeom>
          <a:solidFill>
            <a:schemeClr val="bg1"/>
          </a:solidFill>
          <a:ln w="444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GB" sz="2800" b="1" dirty="0">
                <a:solidFill>
                  <a:srgbClr val="C00000"/>
                </a:solidFill>
                <a:latin typeface="Vijaya" pitchFamily="34" charset="0"/>
                <a:cs typeface="Vijaya" pitchFamily="34" charset="0"/>
              </a:rPr>
              <a:t>occur in </a:t>
            </a:r>
            <a:endParaRPr lang="ar-IQ" sz="2800" dirty="0">
              <a:solidFill>
                <a:srgbClr val="C00000"/>
              </a:solidFill>
              <a:latin typeface="Vijaya" pitchFamily="34" charset="0"/>
            </a:endParaRPr>
          </a:p>
        </p:txBody>
      </p:sp>
      <p:sp>
        <p:nvSpPr>
          <p:cNvPr id="6" name="Oval 5"/>
          <p:cNvSpPr/>
          <p:nvPr/>
        </p:nvSpPr>
        <p:spPr>
          <a:xfrm>
            <a:off x="900113" y="4565650"/>
            <a:ext cx="2033587" cy="996950"/>
          </a:xfrm>
          <a:prstGeom prst="ellipse">
            <a:avLst/>
          </a:prstGeom>
          <a:solidFill>
            <a:schemeClr val="bg1"/>
          </a:solidFill>
          <a:ln w="444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en-GB" altLang="ar-IQ" sz="2400" b="1" dirty="0" smtClean="0">
                <a:solidFill>
                  <a:srgbClr val="FFFF00"/>
                </a:solidFill>
                <a:latin typeface="Times New Roman" pitchFamily="18" charset="0"/>
                <a:cs typeface="Times New Roman" pitchFamily="18" charset="0"/>
              </a:rPr>
              <a:t> </a:t>
            </a:r>
            <a:r>
              <a:rPr lang="en-US" altLang="ar-IQ" sz="2800" b="1" dirty="0" smtClean="0">
                <a:latin typeface="Vijaya" pitchFamily="34" charset="0"/>
                <a:cs typeface="Vijaya" pitchFamily="34" charset="0"/>
              </a:rPr>
              <a:t>Vacuum </a:t>
            </a:r>
            <a:endParaRPr lang="en-US" altLang="ar-IQ" b="1" dirty="0" smtClean="0">
              <a:latin typeface="Times New Roman" pitchFamily="18" charset="0"/>
              <a:cs typeface="Times New Roman" pitchFamily="18" charset="0"/>
            </a:endParaRPr>
          </a:p>
        </p:txBody>
      </p:sp>
      <p:sp>
        <p:nvSpPr>
          <p:cNvPr id="7" name="Oval 6"/>
          <p:cNvSpPr/>
          <p:nvPr/>
        </p:nvSpPr>
        <p:spPr>
          <a:xfrm>
            <a:off x="3419475" y="5880100"/>
            <a:ext cx="2295525" cy="820738"/>
          </a:xfrm>
          <a:prstGeom prst="ellipse">
            <a:avLst/>
          </a:prstGeom>
          <a:solidFill>
            <a:schemeClr val="bg1"/>
          </a:solidFill>
          <a:ln w="444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en-GB" altLang="ar-IQ" sz="2800" b="1" smtClean="0">
                <a:latin typeface="Vijaya" pitchFamily="34" charset="0"/>
                <a:cs typeface="Vijaya" pitchFamily="34" charset="0"/>
              </a:rPr>
              <a:t>Gas </a:t>
            </a:r>
            <a:endParaRPr lang="en-US" altLang="ar-IQ" sz="2800" b="1" smtClean="0">
              <a:latin typeface="Vijaya" pitchFamily="34" charset="0"/>
              <a:cs typeface="Vijaya" pitchFamily="34" charset="0"/>
            </a:endParaRPr>
          </a:p>
        </p:txBody>
      </p:sp>
      <p:sp>
        <p:nvSpPr>
          <p:cNvPr id="8" name="Oval 7"/>
          <p:cNvSpPr/>
          <p:nvPr/>
        </p:nvSpPr>
        <p:spPr>
          <a:xfrm>
            <a:off x="6057900" y="4406900"/>
            <a:ext cx="2324100" cy="990600"/>
          </a:xfrm>
          <a:prstGeom prst="ellipse">
            <a:avLst/>
          </a:prstGeom>
          <a:solidFill>
            <a:schemeClr val="bg1"/>
          </a:solidFill>
          <a:ln w="444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en-GB" altLang="ar-IQ" sz="2800" b="1" dirty="0" smtClean="0">
                <a:latin typeface="Vijaya" pitchFamily="34" charset="0"/>
                <a:cs typeface="Vijaya" pitchFamily="34" charset="0"/>
              </a:rPr>
              <a:t>Liquid </a:t>
            </a:r>
            <a:endParaRPr lang="en-US" altLang="ar-IQ" sz="2800" b="1" dirty="0" smtClean="0">
              <a:latin typeface="Vijaya" pitchFamily="34" charset="0"/>
              <a:cs typeface="Vijaya" pitchFamily="34" charset="0"/>
            </a:endParaRPr>
          </a:p>
        </p:txBody>
      </p:sp>
      <p:sp>
        <p:nvSpPr>
          <p:cNvPr id="5130" name="Down Arrow 9"/>
          <p:cNvSpPr>
            <a:spLocks noChangeArrowheads="1"/>
          </p:cNvSpPr>
          <p:nvPr/>
        </p:nvSpPr>
        <p:spPr bwMode="auto">
          <a:xfrm>
            <a:off x="4111625" y="4138613"/>
            <a:ext cx="457200" cy="763587"/>
          </a:xfrm>
          <a:prstGeom prst="downArrow">
            <a:avLst>
              <a:gd name="adj1" fmla="val 50000"/>
              <a:gd name="adj2" fmla="val 50004"/>
            </a:avLst>
          </a:prstGeom>
          <a:solidFill>
            <a:schemeClr val="accent1"/>
          </a:solidFill>
          <a:ln w="9525" algn="ctr">
            <a:solidFill>
              <a:schemeClr val="tx1"/>
            </a:solidFill>
            <a:round/>
            <a:headEnd/>
            <a:tailEnd/>
          </a:ln>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endParaRPr lang="en-US" altLang="ar-IQ" sz="1800"/>
          </a:p>
        </p:txBody>
      </p:sp>
    </p:spTree>
    <p:extLst>
      <p:ext uri="{BB962C8B-B14F-4D97-AF65-F5344CB8AC3E}">
        <p14:creationId xmlns:p14="http://schemas.microsoft.com/office/powerpoint/2010/main" val="41239772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74952"/>
            <a:ext cx="8568952" cy="4661276"/>
          </a:xfrm>
          <a:prstGeom prst="rect">
            <a:avLst/>
          </a:prstGeom>
        </p:spPr>
        <p:txBody>
          <a:bodyPr wrap="square">
            <a:spAutoFit/>
          </a:bodyPr>
          <a:lstStyle/>
          <a:p>
            <a:pPr algn="just" rtl="0">
              <a:lnSpc>
                <a:spcPct val="150000"/>
              </a:lnSpc>
            </a:pPr>
            <a:r>
              <a:rPr lang="en-US" sz="2000" dirty="0">
                <a:cs typeface="+mj-cs"/>
              </a:rPr>
              <a:t>The most efficient physical method for nanofabrication is the laser ablation technique because of a number of advantages compared to conventional methods, the advantages of laser ablation method </a:t>
            </a:r>
            <a:r>
              <a:rPr lang="en-US" sz="2000" dirty="0" smtClean="0">
                <a:cs typeface="+mj-cs"/>
              </a:rPr>
              <a:t>are</a:t>
            </a:r>
          </a:p>
          <a:p>
            <a:pPr marL="342900" indent="-342900" algn="just" rtl="0">
              <a:lnSpc>
                <a:spcPct val="150000"/>
              </a:lnSpc>
              <a:buFont typeface="Wingdings" pitchFamily="2" charset="2"/>
              <a:buChar char="Ø"/>
            </a:pPr>
            <a:r>
              <a:rPr lang="en-US" sz="2000" dirty="0" smtClean="0">
                <a:cs typeface="+mj-cs"/>
              </a:rPr>
              <a:t> </a:t>
            </a:r>
            <a:r>
              <a:rPr lang="en-US" sz="2000" dirty="0">
                <a:cs typeface="+mj-cs"/>
              </a:rPr>
              <a:t>simplicity of the procedure and the absence of chemical reagents in solution </a:t>
            </a:r>
            <a:r>
              <a:rPr lang="en-US" sz="2000" dirty="0" smtClean="0">
                <a:cs typeface="+mj-cs"/>
              </a:rPr>
              <a:t>.</a:t>
            </a:r>
          </a:p>
          <a:p>
            <a:pPr marL="342900" indent="-342900" algn="just" rtl="0">
              <a:lnSpc>
                <a:spcPct val="150000"/>
              </a:lnSpc>
              <a:buFont typeface="Wingdings" pitchFamily="2" charset="2"/>
              <a:buChar char="Ø"/>
            </a:pPr>
            <a:r>
              <a:rPr lang="en-US" sz="2000" dirty="0" smtClean="0">
                <a:cs typeface="+mj-cs"/>
              </a:rPr>
              <a:t>This </a:t>
            </a:r>
            <a:r>
              <a:rPr lang="en-US" sz="2000" dirty="0">
                <a:cs typeface="+mj-cs"/>
              </a:rPr>
              <a:t>method also gives certain flexibility over other techniques as all types of materials can be processed and ablated due to the very high energy density</a:t>
            </a:r>
            <a:r>
              <a:rPr lang="en-US" sz="2000" dirty="0" smtClean="0">
                <a:cs typeface="+mj-cs"/>
              </a:rPr>
              <a:t>.</a:t>
            </a:r>
          </a:p>
          <a:p>
            <a:pPr marL="342900" indent="-342900" algn="just" rtl="0">
              <a:lnSpc>
                <a:spcPct val="150000"/>
              </a:lnSpc>
              <a:buFont typeface="Wingdings" pitchFamily="2" charset="2"/>
              <a:buChar char="Ø"/>
            </a:pPr>
            <a:r>
              <a:rPr lang="en-US" sz="2000" dirty="0" smtClean="0">
                <a:cs typeface="+mj-cs"/>
              </a:rPr>
              <a:t> </a:t>
            </a:r>
            <a:r>
              <a:rPr lang="en-US" sz="2000" dirty="0">
                <a:cs typeface="+mj-cs"/>
              </a:rPr>
              <a:t>Controlling the size of produced NPs by optimizing the process parameters such as laser irradiation time, pulse duration, energy density, laser wavelength...etc.</a:t>
            </a:r>
            <a:r>
              <a:rPr lang="en-US" dirty="0"/>
              <a:t> </a:t>
            </a:r>
            <a:endParaRPr lang="ar-SA" dirty="0"/>
          </a:p>
        </p:txBody>
      </p:sp>
    </p:spTree>
    <p:extLst>
      <p:ext uri="{BB962C8B-B14F-4D97-AF65-F5344CB8AC3E}">
        <p14:creationId xmlns:p14="http://schemas.microsoft.com/office/powerpoint/2010/main" val="35444816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4363" y="0"/>
            <a:ext cx="8229600" cy="1399032"/>
          </a:xfrm>
          <a:prstGeom prst="doubleWave">
            <a:avLst>
              <a:gd name="adj1" fmla="val 6250"/>
              <a:gd name="adj2" fmla="val 2569"/>
            </a:avLst>
          </a:prstGeom>
          <a:solidFill>
            <a:schemeClr val="bg1"/>
          </a:solidFill>
          <a:ln w="635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defRPr/>
            </a:pPr>
            <a:r>
              <a:rPr lang="en-US" sz="3600" b="1" i="1" dirty="0">
                <a:solidFill>
                  <a:srgbClr val="C00000"/>
                </a:solidFill>
                <a:latin typeface="Vijaya" pitchFamily="34" charset="0"/>
                <a:cs typeface="Vijaya" pitchFamily="34" charset="0"/>
              </a:rPr>
              <a:t>Mechanisms of </a:t>
            </a:r>
            <a:r>
              <a:rPr lang="en-US" sz="3600" b="1" i="1" dirty="0" smtClean="0">
                <a:solidFill>
                  <a:srgbClr val="C00000"/>
                </a:solidFill>
                <a:latin typeface="Vijaya" pitchFamily="34" charset="0"/>
                <a:cs typeface="Vijaya" pitchFamily="34" charset="0"/>
              </a:rPr>
              <a:t>Laser Ablation </a:t>
            </a:r>
            <a:endParaRPr lang="ar-IQ" sz="3600" dirty="0">
              <a:solidFill>
                <a:srgbClr val="C00000"/>
              </a:solidFill>
              <a:latin typeface="Vijaya" pitchFamily="34" charset="0"/>
            </a:endParaRPr>
          </a:p>
        </p:txBody>
      </p:sp>
      <p:sp>
        <p:nvSpPr>
          <p:cNvPr id="10243" name="Flowchart: Alternate Process 3"/>
          <p:cNvSpPr>
            <a:spLocks noChangeArrowheads="1"/>
          </p:cNvSpPr>
          <p:nvPr/>
        </p:nvSpPr>
        <p:spPr bwMode="auto">
          <a:xfrm>
            <a:off x="190500" y="1511300"/>
            <a:ext cx="5981700" cy="1227138"/>
          </a:xfrm>
          <a:prstGeom prst="flowChartAlternateProcess">
            <a:avLst/>
          </a:prstGeom>
          <a:solidFill>
            <a:schemeClr val="accent1"/>
          </a:solidFill>
          <a:ln w="9525" algn="ctr">
            <a:solidFill>
              <a:schemeClr val="tx1"/>
            </a:solidFill>
            <a:round/>
            <a:headEnd/>
            <a:tailEnd/>
          </a:ln>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just" rtl="0" eaLnBrk="1" hangingPunct="1">
              <a:spcBef>
                <a:spcPct val="0"/>
              </a:spcBef>
              <a:buFontTx/>
              <a:buNone/>
            </a:pPr>
            <a:r>
              <a:rPr lang="en-US" altLang="ar-IQ" sz="2400" b="1">
                <a:latin typeface="Vijaya" pitchFamily="34" charset="0"/>
                <a:cs typeface="Vijaya" pitchFamily="34" charset="0"/>
              </a:rPr>
              <a:t>The interaction of laser light with matter lead to generation of high temperature and high pressure</a:t>
            </a:r>
            <a:endParaRPr lang="en-US" altLang="ar-IQ" sz="2400"/>
          </a:p>
        </p:txBody>
      </p:sp>
      <p:sp>
        <p:nvSpPr>
          <p:cNvPr id="10244" name="Flowchart: Alternate Process 5"/>
          <p:cNvSpPr>
            <a:spLocks noChangeArrowheads="1"/>
          </p:cNvSpPr>
          <p:nvPr/>
        </p:nvSpPr>
        <p:spPr bwMode="auto">
          <a:xfrm>
            <a:off x="7239000" y="1660525"/>
            <a:ext cx="1604963" cy="1066800"/>
          </a:xfrm>
          <a:prstGeom prst="flowChartAlternateProcess">
            <a:avLst/>
          </a:prstGeom>
          <a:solidFill>
            <a:schemeClr val="accent1"/>
          </a:solidFill>
          <a:ln w="9525" algn="ctr">
            <a:solidFill>
              <a:schemeClr val="tx1"/>
            </a:solidFill>
            <a:round/>
            <a:headEnd/>
            <a:tailEnd/>
          </a:ln>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ctr" rtl="0" eaLnBrk="1" hangingPunct="1">
              <a:spcBef>
                <a:spcPct val="0"/>
              </a:spcBef>
              <a:buFontTx/>
              <a:buNone/>
            </a:pPr>
            <a:r>
              <a:rPr lang="en-US" altLang="ar-IQ" sz="2800" b="1">
                <a:solidFill>
                  <a:srgbClr val="C00000"/>
                </a:solidFill>
                <a:latin typeface="Vijaya" pitchFamily="34" charset="0"/>
                <a:cs typeface="Vijaya" pitchFamily="34" charset="0"/>
              </a:rPr>
              <a:t>Plasma formation </a:t>
            </a:r>
          </a:p>
        </p:txBody>
      </p:sp>
      <p:sp>
        <p:nvSpPr>
          <p:cNvPr id="10245" name="Notched Right Arrow 6"/>
          <p:cNvSpPr>
            <a:spLocks noChangeArrowheads="1"/>
          </p:cNvSpPr>
          <p:nvPr/>
        </p:nvSpPr>
        <p:spPr bwMode="auto">
          <a:xfrm>
            <a:off x="6318250" y="1851025"/>
            <a:ext cx="914400" cy="685800"/>
          </a:xfrm>
          <a:prstGeom prst="notchedRightArrow">
            <a:avLst>
              <a:gd name="adj1" fmla="val 50000"/>
              <a:gd name="adj2" fmla="val 50000"/>
            </a:avLst>
          </a:prstGeom>
          <a:solidFill>
            <a:schemeClr val="accent1"/>
          </a:solidFill>
          <a:ln w="9525" algn="ctr">
            <a:solidFill>
              <a:schemeClr val="tx1"/>
            </a:solidFill>
            <a:round/>
            <a:headEnd/>
            <a:tailEnd/>
          </a:ln>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endParaRPr lang="en-US" altLang="ar-IQ" sz="1800"/>
          </a:p>
        </p:txBody>
      </p:sp>
      <p:sp>
        <p:nvSpPr>
          <p:cNvPr id="10246" name="Flowchart: Alternate Process 7"/>
          <p:cNvSpPr>
            <a:spLocks noChangeArrowheads="1"/>
          </p:cNvSpPr>
          <p:nvPr/>
        </p:nvSpPr>
        <p:spPr bwMode="auto">
          <a:xfrm>
            <a:off x="7239000" y="3216275"/>
            <a:ext cx="1604963" cy="1066800"/>
          </a:xfrm>
          <a:prstGeom prst="flowChartAlternateProcess">
            <a:avLst/>
          </a:prstGeom>
          <a:solidFill>
            <a:schemeClr val="accent1"/>
          </a:solidFill>
          <a:ln w="9525" algn="ctr">
            <a:solidFill>
              <a:schemeClr val="tx1"/>
            </a:solidFill>
            <a:round/>
            <a:headEnd/>
            <a:tailEnd/>
          </a:ln>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ctr" rtl="0" eaLnBrk="1" hangingPunct="1">
              <a:spcBef>
                <a:spcPct val="0"/>
              </a:spcBef>
              <a:buFontTx/>
              <a:buNone/>
            </a:pPr>
            <a:r>
              <a:rPr lang="en-US" altLang="ar-IQ" sz="2800" b="1">
                <a:solidFill>
                  <a:srgbClr val="C00000"/>
                </a:solidFill>
                <a:latin typeface="Vijaya" pitchFamily="34" charset="0"/>
                <a:cs typeface="Vijaya" pitchFamily="34" charset="0"/>
              </a:rPr>
              <a:t>Plasma expanding  </a:t>
            </a:r>
          </a:p>
        </p:txBody>
      </p:sp>
      <p:sp>
        <p:nvSpPr>
          <p:cNvPr id="10247" name="Notched Right Arrow 8"/>
          <p:cNvSpPr>
            <a:spLocks noChangeArrowheads="1"/>
          </p:cNvSpPr>
          <p:nvPr/>
        </p:nvSpPr>
        <p:spPr bwMode="auto">
          <a:xfrm>
            <a:off x="6342063" y="3406775"/>
            <a:ext cx="914400" cy="685800"/>
          </a:xfrm>
          <a:prstGeom prst="notchedRightArrow">
            <a:avLst>
              <a:gd name="adj1" fmla="val 50000"/>
              <a:gd name="adj2" fmla="val 50000"/>
            </a:avLst>
          </a:prstGeom>
          <a:solidFill>
            <a:schemeClr val="accent1"/>
          </a:solidFill>
          <a:ln w="9525" algn="ctr">
            <a:solidFill>
              <a:schemeClr val="tx1"/>
            </a:solidFill>
            <a:round/>
            <a:headEnd/>
            <a:tailEnd/>
          </a:ln>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endParaRPr lang="en-US" altLang="ar-IQ" sz="1800"/>
          </a:p>
        </p:txBody>
      </p:sp>
      <p:sp>
        <p:nvSpPr>
          <p:cNvPr id="10248" name="Notched Right Arrow 9"/>
          <p:cNvSpPr>
            <a:spLocks noChangeArrowheads="1"/>
          </p:cNvSpPr>
          <p:nvPr/>
        </p:nvSpPr>
        <p:spPr bwMode="auto">
          <a:xfrm>
            <a:off x="6138863" y="5037138"/>
            <a:ext cx="914400" cy="685800"/>
          </a:xfrm>
          <a:prstGeom prst="notchedRightArrow">
            <a:avLst>
              <a:gd name="adj1" fmla="val 50000"/>
              <a:gd name="adj2" fmla="val 50000"/>
            </a:avLst>
          </a:prstGeom>
          <a:solidFill>
            <a:schemeClr val="accent1"/>
          </a:solidFill>
          <a:ln w="9525" algn="ctr">
            <a:solidFill>
              <a:schemeClr val="tx1"/>
            </a:solidFill>
            <a:round/>
            <a:headEnd/>
            <a:tailEnd/>
          </a:ln>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endParaRPr lang="en-US" altLang="ar-IQ" sz="1800"/>
          </a:p>
        </p:txBody>
      </p:sp>
      <p:sp>
        <p:nvSpPr>
          <p:cNvPr id="10249" name="Flowchart: Alternate Process 10"/>
          <p:cNvSpPr>
            <a:spLocks noChangeArrowheads="1"/>
          </p:cNvSpPr>
          <p:nvPr/>
        </p:nvSpPr>
        <p:spPr bwMode="auto">
          <a:xfrm>
            <a:off x="7053263" y="4846638"/>
            <a:ext cx="1976437" cy="1066800"/>
          </a:xfrm>
          <a:prstGeom prst="flowChartAlternateProcess">
            <a:avLst/>
          </a:prstGeom>
          <a:solidFill>
            <a:schemeClr val="accent1"/>
          </a:solidFill>
          <a:ln w="9525" algn="ctr">
            <a:solidFill>
              <a:schemeClr val="tx1"/>
            </a:solidFill>
            <a:round/>
            <a:headEnd/>
            <a:tailEnd/>
          </a:ln>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ctr" eaLnBrk="1" hangingPunct="1">
              <a:spcBef>
                <a:spcPct val="0"/>
              </a:spcBef>
              <a:buFontTx/>
              <a:buNone/>
            </a:pPr>
            <a:r>
              <a:rPr lang="en-GB" altLang="ar-IQ" sz="2800" b="1">
                <a:solidFill>
                  <a:srgbClr val="C00000"/>
                </a:solidFill>
                <a:latin typeface="Vijaya" pitchFamily="34" charset="0"/>
                <a:cs typeface="Vijaya" pitchFamily="34" charset="0"/>
              </a:rPr>
              <a:t>Production of fine particles</a:t>
            </a:r>
            <a:endParaRPr lang="en-US" altLang="ar-IQ" sz="2800" b="1">
              <a:solidFill>
                <a:srgbClr val="C00000"/>
              </a:solidFill>
              <a:latin typeface="Vijaya" pitchFamily="34" charset="0"/>
              <a:cs typeface="Vijaya" pitchFamily="34" charset="0"/>
            </a:endParaRPr>
          </a:p>
        </p:txBody>
      </p:sp>
      <p:sp>
        <p:nvSpPr>
          <p:cNvPr id="10250" name="Flowchart: Alternate Process 11"/>
          <p:cNvSpPr>
            <a:spLocks noChangeArrowheads="1"/>
          </p:cNvSpPr>
          <p:nvPr/>
        </p:nvSpPr>
        <p:spPr bwMode="auto">
          <a:xfrm>
            <a:off x="209550" y="3216275"/>
            <a:ext cx="5943600" cy="1143000"/>
          </a:xfrm>
          <a:prstGeom prst="flowChartAlternateProcess">
            <a:avLst/>
          </a:prstGeom>
          <a:solidFill>
            <a:schemeClr val="accent1"/>
          </a:solidFill>
          <a:ln w="9525" algn="ctr">
            <a:solidFill>
              <a:schemeClr val="tx1"/>
            </a:solidFill>
            <a:round/>
            <a:headEnd/>
            <a:tailEnd/>
          </a:ln>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just" rtl="0" eaLnBrk="1" hangingPunct="1">
              <a:spcBef>
                <a:spcPct val="0"/>
              </a:spcBef>
              <a:buFontTx/>
              <a:buNone/>
            </a:pPr>
            <a:r>
              <a:rPr lang="en-US" altLang="ar-IQ" sz="2400" b="1">
                <a:latin typeface="Vijaya" pitchFamily="34" charset="0"/>
                <a:cs typeface="Vijaya" pitchFamily="34" charset="0"/>
              </a:rPr>
              <a:t> the plasma expands and  will quench quickly after one pulse due to  ultrasonic and adiabatic expansion of the plasma plume.</a:t>
            </a:r>
            <a:endParaRPr lang="en-US" altLang="ar-IQ" sz="2400"/>
          </a:p>
        </p:txBody>
      </p:sp>
      <p:sp>
        <p:nvSpPr>
          <p:cNvPr id="10251" name="Flowchart: Alternate Process 12"/>
          <p:cNvSpPr>
            <a:spLocks noChangeArrowheads="1"/>
          </p:cNvSpPr>
          <p:nvPr/>
        </p:nvSpPr>
        <p:spPr bwMode="auto">
          <a:xfrm>
            <a:off x="190500" y="4694238"/>
            <a:ext cx="5943600" cy="1371600"/>
          </a:xfrm>
          <a:prstGeom prst="flowChartAlternateProcess">
            <a:avLst/>
          </a:prstGeom>
          <a:solidFill>
            <a:schemeClr val="accent1"/>
          </a:solidFill>
          <a:ln w="9525" algn="ctr">
            <a:solidFill>
              <a:schemeClr val="tx1"/>
            </a:solidFill>
            <a:round/>
            <a:headEnd/>
            <a:tailEnd/>
          </a:ln>
        </p:spPr>
        <p:txBody>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just" rtl="0" eaLnBrk="1" hangingPunct="1">
              <a:spcBef>
                <a:spcPct val="0"/>
              </a:spcBef>
              <a:buClr>
                <a:srgbClr val="C00000"/>
              </a:buClr>
              <a:buFontTx/>
              <a:buNone/>
            </a:pPr>
            <a:r>
              <a:rPr lang="en-US" altLang="ar-IQ" sz="2400" b="1">
                <a:latin typeface="Vijaya" pitchFamily="34" charset="0"/>
                <a:cs typeface="Times New Roman" pitchFamily="18" charset="0"/>
              </a:rPr>
              <a:t>The species in the plume colloid and react with the molecules of the surrounding liquid and this leads to              produce new compound NPs .</a:t>
            </a:r>
            <a:endParaRPr lang="ar-IQ" altLang="ar-IQ" sz="2400" b="1">
              <a:latin typeface="Vijaya" pitchFamily="34" charset="0"/>
              <a:cs typeface="Times New Roman" pitchFamily="18" charset="0"/>
            </a:endParaRPr>
          </a:p>
        </p:txBody>
      </p:sp>
    </p:spTree>
    <p:extLst>
      <p:ext uri="{BB962C8B-B14F-4D97-AF65-F5344CB8AC3E}">
        <p14:creationId xmlns:p14="http://schemas.microsoft.com/office/powerpoint/2010/main" val="1632109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575</TotalTime>
  <Words>1323</Words>
  <Application>Microsoft Office PowerPoint</Application>
  <PresentationFormat>On-screen Show (4:3)</PresentationFormat>
  <Paragraphs>67</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  Nanostructured Materials                            lecture-3                                  </vt:lpstr>
      <vt:lpstr> Synthesis Approaches of Nanomaterials </vt:lpstr>
      <vt:lpstr>Nanoparticle synthesis techniques </vt:lpstr>
      <vt:lpstr>Nanoparticle synthesis techniques</vt:lpstr>
      <vt:lpstr>Bottom-up or top-down?</vt:lpstr>
      <vt:lpstr>PowerPoint Presentation</vt:lpstr>
      <vt:lpstr>PowerPoint Presentation</vt:lpstr>
      <vt:lpstr>PowerPoint Presentation</vt:lpstr>
      <vt:lpstr>Mechanisms of Laser Ablation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Physical Electronics                             lecture-1</dc:title>
  <dc:creator>Dr.SUHA ALNASSAR</dc:creator>
  <cp:lastModifiedBy>Dr.SUHA ALNASSAR</cp:lastModifiedBy>
  <cp:revision>57</cp:revision>
  <dcterms:created xsi:type="dcterms:W3CDTF">2015-12-06T18:43:31Z</dcterms:created>
  <dcterms:modified xsi:type="dcterms:W3CDTF">2019-04-07T20:51:56Z</dcterms:modified>
</cp:coreProperties>
</file>